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8" r:id="rId3"/>
    <p:sldId id="319" r:id="rId4"/>
    <p:sldId id="268" r:id="rId5"/>
    <p:sldId id="279" r:id="rId6"/>
    <p:sldId id="280" r:id="rId7"/>
    <p:sldId id="281" r:id="rId8"/>
    <p:sldId id="282" r:id="rId9"/>
    <p:sldId id="285" r:id="rId10"/>
    <p:sldId id="286" r:id="rId11"/>
    <p:sldId id="287" r:id="rId12"/>
    <p:sldId id="320" r:id="rId13"/>
    <p:sldId id="314" r:id="rId14"/>
    <p:sldId id="269" r:id="rId15"/>
    <p:sldId id="290" r:id="rId16"/>
    <p:sldId id="292" r:id="rId17"/>
    <p:sldId id="321" r:id="rId18"/>
    <p:sldId id="291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030A0"/>
    <a:srgbClr val="46457A"/>
    <a:srgbClr val="1689A0"/>
    <a:srgbClr val="FFC000"/>
    <a:srgbClr val="E24E0C"/>
    <a:srgbClr val="4276AA"/>
    <a:srgbClr val="404040"/>
    <a:srgbClr val="92D050"/>
    <a:srgbClr val="A20000"/>
    <a:srgbClr val="A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6182" autoAdjust="0"/>
  </p:normalViewPr>
  <p:slideViewPr>
    <p:cSldViewPr snapToGrid="0">
      <p:cViewPr varScale="1">
        <p:scale>
          <a:sx n="90" d="100"/>
          <a:sy n="90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2414" y="43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C9851-0BC2-4EF5-9B20-B817EC2223B1}" type="datetimeFigureOut">
              <a:rPr lang="zh-CN" altLang="en-US" smtClean="0"/>
              <a:pPr/>
              <a:t>2018/8/16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08A82-66E4-45C5-B31B-D0BD6746B9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pPr/>
              <a:t>2018/8/16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/>
          <p:nvPr userDrawn="1"/>
        </p:nvSpPr>
        <p:spPr>
          <a:xfrm>
            <a:off x="0" y="0"/>
            <a:ext cx="9144000" cy="44670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25882" y="3848934"/>
            <a:ext cx="3565922" cy="481099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25882" y="2463277"/>
            <a:ext cx="3565922" cy="1351049"/>
          </a:xfrm>
        </p:spPr>
        <p:txBody>
          <a:bodyPr anchor="ctr">
            <a:norm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25882" y="4950319"/>
            <a:ext cx="3565922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dirty="0"/>
              <a:t>署名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525882" y="5229719"/>
            <a:ext cx="3565922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dirty="0"/>
              <a:t>日期</a:t>
            </a:r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2961295" y="1233116"/>
            <a:ext cx="6239855" cy="5175099"/>
            <a:chOff x="3548282" y="1831669"/>
            <a:chExt cx="5095437" cy="4225962"/>
          </a:xfrm>
        </p:grpSpPr>
        <p:grpSp>
          <p:nvGrpSpPr>
            <p:cNvPr id="21" name="组合 20"/>
            <p:cNvGrpSpPr/>
            <p:nvPr/>
          </p:nvGrpSpPr>
          <p:grpSpPr>
            <a:xfrm>
              <a:off x="4359009" y="1831669"/>
              <a:ext cx="3443956" cy="3584953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23" name="Freeform 4283"/>
              <p:cNvSpPr>
                <a:spLocks noEditPoints="1"/>
              </p:cNvSpPr>
              <p:nvPr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4" name="Freeform 4284"/>
              <p:cNvSpPr>
                <a:spLocks noEditPoints="1"/>
              </p:cNvSpPr>
              <p:nvPr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5" name="Freeform 4285"/>
              <p:cNvSpPr>
                <a:spLocks noEditPoints="1"/>
              </p:cNvSpPr>
              <p:nvPr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6" name="Freeform 4286"/>
              <p:cNvSpPr>
                <a:spLocks noEditPoints="1"/>
              </p:cNvSpPr>
              <p:nvPr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7" name="Freeform 4287"/>
              <p:cNvSpPr>
                <a:spLocks noEditPoints="1"/>
              </p:cNvSpPr>
              <p:nvPr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8" name="Freeform 4288"/>
              <p:cNvSpPr>
                <a:spLocks noEditPoints="1"/>
              </p:cNvSpPr>
              <p:nvPr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9" name="Freeform 4289"/>
              <p:cNvSpPr>
                <a:spLocks noEditPoints="1"/>
              </p:cNvSpPr>
              <p:nvPr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30" name="Freeform 4290"/>
              <p:cNvSpPr>
                <a:spLocks noEditPoints="1"/>
              </p:cNvSpPr>
              <p:nvPr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  <p:sp>
          <p:nvSpPr>
            <p:cNvPr id="22" name="Freeform 4291"/>
            <p:cNvSpPr/>
            <p:nvPr/>
          </p:nvSpPr>
          <p:spPr bwMode="auto">
            <a:xfrm>
              <a:off x="3548282" y="5190767"/>
              <a:ext cx="5095437" cy="866864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1725745" y="3443307"/>
            <a:ext cx="4069556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9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/>
          <p:nvPr userDrawn="1"/>
        </p:nvSpPr>
        <p:spPr>
          <a:xfrm>
            <a:off x="0" y="2293959"/>
            <a:ext cx="9144000" cy="10084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725744" y="2345156"/>
            <a:ext cx="4064389" cy="895350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4807381" y="1805972"/>
            <a:ext cx="4330269" cy="3591362"/>
            <a:chOff x="3548282" y="1831669"/>
            <a:chExt cx="5095437" cy="4225962"/>
          </a:xfrm>
        </p:grpSpPr>
        <p:grpSp>
          <p:nvGrpSpPr>
            <p:cNvPr id="17" name="组合 16"/>
            <p:cNvGrpSpPr/>
            <p:nvPr/>
          </p:nvGrpSpPr>
          <p:grpSpPr>
            <a:xfrm>
              <a:off x="4359009" y="1831669"/>
              <a:ext cx="3443956" cy="3584953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19" name="Freeform 4283"/>
              <p:cNvSpPr>
                <a:spLocks noEditPoints="1"/>
              </p:cNvSpPr>
              <p:nvPr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2" name="Freeform 4284"/>
              <p:cNvSpPr>
                <a:spLocks noEditPoints="1"/>
              </p:cNvSpPr>
              <p:nvPr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3" name="Freeform 4285"/>
              <p:cNvSpPr>
                <a:spLocks noEditPoints="1"/>
              </p:cNvSpPr>
              <p:nvPr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4" name="Freeform 4286"/>
              <p:cNvSpPr>
                <a:spLocks noEditPoints="1"/>
              </p:cNvSpPr>
              <p:nvPr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5" name="Freeform 4287"/>
              <p:cNvSpPr>
                <a:spLocks noEditPoints="1"/>
              </p:cNvSpPr>
              <p:nvPr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6" name="Freeform 4288"/>
              <p:cNvSpPr>
                <a:spLocks noEditPoints="1"/>
              </p:cNvSpPr>
              <p:nvPr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7" name="Freeform 4289"/>
              <p:cNvSpPr>
                <a:spLocks noEditPoints="1"/>
              </p:cNvSpPr>
              <p:nvPr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8" name="Freeform 4290"/>
              <p:cNvSpPr>
                <a:spLocks noEditPoints="1"/>
              </p:cNvSpPr>
              <p:nvPr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  <p:sp>
          <p:nvSpPr>
            <p:cNvPr id="18" name="Freeform 4291"/>
            <p:cNvSpPr/>
            <p:nvPr userDrawn="1"/>
          </p:nvSpPr>
          <p:spPr bwMode="auto">
            <a:xfrm>
              <a:off x="3548282" y="5190767"/>
              <a:ext cx="5095437" cy="866864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2018/8/16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2018/8/16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2018/8/16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>
            <a:off x="0" y="0"/>
            <a:ext cx="9144000" cy="3149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1350">
              <a:solidFill>
                <a:schemeClr val="bg1"/>
              </a:solidFill>
            </a:endParaRPr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4655095" y="1462239"/>
            <a:ext cx="307100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4655095" y="3457604"/>
            <a:ext cx="307100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200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50" marR="0" lvl="0" indent="-17145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4655095" y="3768475"/>
            <a:ext cx="307100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200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marL="171450" marR="0" lvl="0" indent="-17145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时间日期</a:t>
            </a:r>
            <a:endParaRPr lang="en-US" altLang="zh-CN" dirty="0"/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324826" y="1604715"/>
            <a:ext cx="4330269" cy="3591362"/>
            <a:chOff x="3548282" y="1831669"/>
            <a:chExt cx="5095437" cy="4225962"/>
          </a:xfrm>
        </p:grpSpPr>
        <p:grpSp>
          <p:nvGrpSpPr>
            <p:cNvPr id="21" name="组合 20"/>
            <p:cNvGrpSpPr/>
            <p:nvPr/>
          </p:nvGrpSpPr>
          <p:grpSpPr>
            <a:xfrm>
              <a:off x="4359009" y="1831669"/>
              <a:ext cx="3443956" cy="3584953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23" name="Freeform 4283"/>
              <p:cNvSpPr>
                <a:spLocks noEditPoints="1"/>
              </p:cNvSpPr>
              <p:nvPr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4" name="Freeform 4284"/>
              <p:cNvSpPr>
                <a:spLocks noEditPoints="1"/>
              </p:cNvSpPr>
              <p:nvPr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5" name="Freeform 4285"/>
              <p:cNvSpPr>
                <a:spLocks noEditPoints="1"/>
              </p:cNvSpPr>
              <p:nvPr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6" name="Freeform 4286"/>
              <p:cNvSpPr>
                <a:spLocks noEditPoints="1"/>
              </p:cNvSpPr>
              <p:nvPr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7" name="Freeform 4287"/>
              <p:cNvSpPr>
                <a:spLocks noEditPoints="1"/>
              </p:cNvSpPr>
              <p:nvPr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8" name="Freeform 4288"/>
              <p:cNvSpPr>
                <a:spLocks noEditPoints="1"/>
              </p:cNvSpPr>
              <p:nvPr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29" name="Freeform 4289"/>
              <p:cNvSpPr>
                <a:spLocks noEditPoints="1"/>
              </p:cNvSpPr>
              <p:nvPr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30" name="Freeform 4290"/>
              <p:cNvSpPr>
                <a:spLocks noEditPoints="1"/>
              </p:cNvSpPr>
              <p:nvPr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  <p:sp>
          <p:nvSpPr>
            <p:cNvPr id="22" name="Freeform 4291"/>
            <p:cNvSpPr/>
            <p:nvPr userDrawn="1"/>
          </p:nvSpPr>
          <p:spPr bwMode="auto">
            <a:xfrm>
              <a:off x="3548282" y="5190767"/>
              <a:ext cx="5095437" cy="866864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44" y="2"/>
            <a:ext cx="8137922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1123951"/>
            <a:ext cx="8137922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051299" y="6405564"/>
            <a:ext cx="1041402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2018/8/16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2443" y="6405564"/>
            <a:ext cx="310515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49" y="6405564"/>
            <a:ext cx="218241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02444" y="1028700"/>
            <a:ext cx="813792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685165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16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microsoft.com/office/2007/relationships/hdphoto" Target="../media/image21.wdp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两江新区智慧工地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应用培训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2018</a:t>
            </a:r>
            <a:r>
              <a:rPr lang="zh-CN" altLang="en-US" dirty="0"/>
              <a:t>年</a:t>
            </a:r>
            <a:r>
              <a:rPr lang="en-US" altLang="zh-CN" dirty="0"/>
              <a:t>8</a:t>
            </a:r>
            <a:r>
              <a:rPr lang="zh-CN" altLang="en-US" dirty="0"/>
              <a:t>月</a:t>
            </a:r>
            <a:endParaRPr lang="en-US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2185614" y="2263154"/>
            <a:ext cx="1973407" cy="3986725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人员离场管理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49" y="6405564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64124" y="1380005"/>
            <a:ext cx="7672114" cy="658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对离场人员进行用工评价</a:t>
            </a: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（非必填）</a:t>
            </a: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，评价完成后点击确认离场，离场后人员</a:t>
            </a: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信息自动从项目信息中清除。</a:t>
            </a:r>
            <a:endParaRPr lang="zh-CN" altLang="zh-CN" sz="1600" b="1" dirty="0">
              <a:solidFill>
                <a:srgbClr val="4645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íṣlîḑê"/>
          <p:cNvGrpSpPr/>
          <p:nvPr/>
        </p:nvGrpSpPr>
        <p:grpSpPr>
          <a:xfrm>
            <a:off x="5099844" y="2277313"/>
            <a:ext cx="1973407" cy="3986725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48" name="图片 47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876" y="2597604"/>
            <a:ext cx="1784852" cy="31650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9" name="图片 48"/>
          <p:cNvPicPr/>
          <p:nvPr/>
        </p:nvPicPr>
        <p:blipFill>
          <a:blip r:embed="rId3"/>
          <a:stretch>
            <a:fillRect/>
          </a:stretch>
        </p:blipFill>
        <p:spPr>
          <a:xfrm>
            <a:off x="5220862" y="2603866"/>
            <a:ext cx="1766457" cy="31733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矩形 34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系统操作</a:t>
            </a:r>
            <a:r>
              <a:rPr lang="en-US" altLang="zh-CN" dirty="0"/>
              <a:t>——</a:t>
            </a:r>
            <a:r>
              <a:rPr lang="zh-CN" altLang="en-US" dirty="0"/>
              <a:t>考勤管理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8881" y="2620198"/>
            <a:ext cx="767637" cy="66743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endParaRPr lang="zh-CN" altLang="en-US" sz="1350" spc="75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4569615" y="1704974"/>
            <a:ext cx="4574385" cy="3755231"/>
          </a:xfrm>
          <a:prstGeom prst="rect">
            <a:avLst/>
          </a:prstGeom>
          <a:solidFill>
            <a:srgbClr val="235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/>
        </p:nvSpPr>
        <p:spPr>
          <a:xfrm>
            <a:off x="-2386" y="1704975"/>
            <a:ext cx="4574385" cy="3755231"/>
          </a:xfrm>
          <a:prstGeom prst="rect">
            <a:avLst/>
          </a:prstGeom>
          <a:solidFill>
            <a:srgbClr val="26A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500" dirty="0"/>
              <a:t>施工现场考勤管理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施工现场农民工考勤优化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49" y="5537597"/>
            <a:ext cx="2182416" cy="154786"/>
          </a:xfrm>
        </p:spPr>
        <p:txBody>
          <a:bodyPr/>
          <a:lstStyle/>
          <a:p>
            <a:fld id="{5DD3DB80-B894-403A-B48E-6FDC1A72010E}" type="slidenum">
              <a:rPr lang="zh-CN" altLang="en-US" sz="565" smtClean="0"/>
              <a:pPr/>
              <a:t>12</a:t>
            </a:fld>
            <a:endParaRPr lang="zh-CN" altLang="en-US" sz="565"/>
          </a:p>
        </p:txBody>
      </p:sp>
      <p:sp>
        <p:nvSpPr>
          <p:cNvPr id="8" name="矩形 7"/>
          <p:cNvSpPr/>
          <p:nvPr/>
        </p:nvSpPr>
        <p:spPr>
          <a:xfrm>
            <a:off x="1278135" y="1808820"/>
            <a:ext cx="6586537" cy="437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5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不统一制卡 不指定设备 不限定方式</a:t>
            </a:r>
          </a:p>
        </p:txBody>
      </p:sp>
      <p:sp>
        <p:nvSpPr>
          <p:cNvPr id="10" name="矩形 9"/>
          <p:cNvSpPr/>
          <p:nvPr/>
        </p:nvSpPr>
        <p:spPr>
          <a:xfrm>
            <a:off x="1150146" y="5119301"/>
            <a:ext cx="2336002" cy="29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5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项目考勤系统</a:t>
            </a:r>
          </a:p>
        </p:txBody>
      </p:sp>
      <p:sp>
        <p:nvSpPr>
          <p:cNvPr id="11" name="矩形 10"/>
          <p:cNvSpPr/>
          <p:nvPr/>
        </p:nvSpPr>
        <p:spPr>
          <a:xfrm>
            <a:off x="5407821" y="5119301"/>
            <a:ext cx="2336002" cy="29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5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两江新区建设局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1621631" y="2338382"/>
            <a:ext cx="1378744" cy="648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下载项目</a:t>
            </a:r>
            <a:endParaRPr lang="en-US" altLang="zh-CN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人员信息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5886449" y="2338382"/>
            <a:ext cx="1378744" cy="648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项目人员信息</a:t>
            </a:r>
            <a:endParaRPr lang="en-US" altLang="zh-CN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下载接口</a:t>
            </a:r>
          </a:p>
        </p:txBody>
      </p:sp>
      <p:sp>
        <p:nvSpPr>
          <p:cNvPr id="16" name="矩形: 圆角 15"/>
          <p:cNvSpPr/>
          <p:nvPr/>
        </p:nvSpPr>
        <p:spPr>
          <a:xfrm>
            <a:off x="1621631" y="3346928"/>
            <a:ext cx="1378744" cy="648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绑定人员</a:t>
            </a:r>
            <a:endParaRPr lang="en-US" altLang="zh-CN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考勤媒介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1621631" y="4355474"/>
            <a:ext cx="1378744" cy="648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项目人员</a:t>
            </a:r>
            <a:endParaRPr lang="en-US" altLang="zh-CN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日常考勤</a:t>
            </a:r>
          </a:p>
        </p:txBody>
      </p:sp>
      <p:sp>
        <p:nvSpPr>
          <p:cNvPr id="18" name="箭头: 虚尾 17"/>
          <p:cNvSpPr/>
          <p:nvPr/>
        </p:nvSpPr>
        <p:spPr>
          <a:xfrm flipV="1">
            <a:off x="3125964" y="2367803"/>
            <a:ext cx="2634895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5886449" y="4357237"/>
            <a:ext cx="1378744" cy="6480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考勤信息</a:t>
            </a:r>
            <a:endParaRPr lang="en-US" altLang="zh-CN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上传接口</a:t>
            </a:r>
          </a:p>
        </p:txBody>
      </p:sp>
      <p:sp>
        <p:nvSpPr>
          <p:cNvPr id="21" name="箭头: 虚尾 20"/>
          <p:cNvSpPr/>
          <p:nvPr/>
        </p:nvSpPr>
        <p:spPr>
          <a:xfrm flipV="1">
            <a:off x="3125964" y="4432479"/>
            <a:ext cx="2634895" cy="490888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2" name="箭头: 左弧形 21"/>
          <p:cNvSpPr/>
          <p:nvPr/>
        </p:nvSpPr>
        <p:spPr>
          <a:xfrm>
            <a:off x="878111" y="2725063"/>
            <a:ext cx="685796" cy="906083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4" name="箭头: 左弧形 23"/>
          <p:cNvSpPr/>
          <p:nvPr/>
        </p:nvSpPr>
        <p:spPr>
          <a:xfrm>
            <a:off x="888827" y="3773390"/>
            <a:ext cx="685796" cy="906083"/>
          </a:xfrm>
          <a:prstGeom prst="curv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" name="箭头: 虚尾 24"/>
          <p:cNvSpPr/>
          <p:nvPr/>
        </p:nvSpPr>
        <p:spPr>
          <a:xfrm flipH="1" flipV="1">
            <a:off x="3125964" y="2664633"/>
            <a:ext cx="2634895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39099" y="2372329"/>
            <a:ext cx="2336002" cy="264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1.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提交下载请求</a:t>
            </a:r>
          </a:p>
        </p:txBody>
      </p:sp>
      <p:sp>
        <p:nvSpPr>
          <p:cNvPr id="23" name="矩形 22"/>
          <p:cNvSpPr/>
          <p:nvPr/>
        </p:nvSpPr>
        <p:spPr>
          <a:xfrm>
            <a:off x="3339099" y="2667843"/>
            <a:ext cx="2336002" cy="264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2.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回执项目人员信息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3315946" y="4543519"/>
            <a:ext cx="2336002" cy="264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实时上传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现场工人考勤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963" y="1413156"/>
            <a:ext cx="7327935" cy="1249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施工总承包单位根据项目实际情况，自主选定供应商，配备</a:t>
            </a:r>
            <a:r>
              <a:rPr lang="en-US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</a:t>
            </a: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卡、生物识别、蓝牙基站定位、卫星定位等信息技术设备用于施工现场所用农民工考勤管理，并要求项目正确采集上报考勤数据，实现与市区两级“智慧工地”信息管理平台互联互通。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2620" y="2662344"/>
            <a:ext cx="912116" cy="99420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193" y="4613854"/>
            <a:ext cx="1285567" cy="15991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3574" y="3363709"/>
            <a:ext cx="1276072" cy="857689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7135853" y="4271062"/>
            <a:ext cx="1111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生物识别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945686" y="4073089"/>
            <a:ext cx="623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</a:t>
            </a: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207" y="2673737"/>
            <a:ext cx="1377863" cy="1351503"/>
          </a:xfrm>
          <a:prstGeom prst="rect">
            <a:avLst/>
          </a:prstGeom>
        </p:spPr>
      </p:pic>
      <p:sp>
        <p:nvSpPr>
          <p:cNvPr id="7" name="AutoShape 2" descr="data:image/jpeg;base64,/9j/4AAQSkZJRgABAQAAAQABAAD/2wBDAAgGBgcGBQgHBwcJCQgKDBQNDAsLDBkSEw8UHRofHh0aHBwgJC4nICIsIxwcKDcpLDAxNDQ0Hyc5PTgyPC4zNDL/2wBDAQkJCQwLDBgNDRgyIRwhMjIyMjIyMjIyMjIyMjIyMjIyMjIyMjIyMjIyMjIyMjIyMjIyMjIyMjIyMjIyMjIyMjL/wAARCAKaAS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igAooooAKKKKACiiigAooooAKKKKACiiigAooooAKKKKACiiigAooooAKKKKACiiigAooooAKKKKACiiigAooooAKKKKACiiigAooooAKKr3V7b2UfmXEyRr23Hk/Qd6y/wC3Zrs403T5rhT0lf5E/M9aANyisEW3iC65mvre0UjlYY95/X+hpw8PSSIBcavqDt6q4UfkQaANyisL/hFrLvcXhPqZuv6Uo8OmNSINW1BCe5kBH5ACgDcorCFlr1rgw6lFcgD7s8WM/iOf1o/tq7sx/wATLTZIwOssJ3r05J7j9aAN2iqlpqFpfJvtp1k9QDyPqOtW6ACiiigAooooAKKKKACiiigAooooAKKKKACiiigAooooAKKKKACiiigAooooAKKKKACiiop547eF5pnCRqMszHgUAPZlRSzMAoGSScACsKTV7nUZWt9HjBVeHunHyL/ujuf89OajWO48RSiWYvBpgPyRg4ab3Pt/n3rfhhjgiWKJAiKMBVGAKAMq28P26y/aL12vbk9Xm5A+i9MVsYwMDilooAKKKKACiiigAooooAybzQbS4k8+ENa3I5EsB2nPvjrVUalfaS4j1ZPNtycLdxLwP94Dp/nrXQUx0WRCjqGVhggjIIoASKWOeJZInV0YZVgcgipK52azuNCmN3p4aSzPM1rn7vqy/wCH+PGzaXkF9brPbuHjbv3B9COxoAs0UUUAFFFFABRRRQAUUUUAFFFFABRRRQAUUUUAFFFFABRRRQAUUUUAFFFFADWZUUszAKBkknAArnY1bxJeedICNLgbCIf+WrD+I+3+fWptYma+vI9Gt2IL/PcOv8Ken1P+HrWzBDHbwpDEoWNAAqjsKAHqoUBQAAOAB2p1FFABWbf6zZ6eQkjmSdvuwxjLn047fjVK41C61W6az0ptkS8TXRGQPZfU/wCeOtX9P0i108bkXfMeWlflmPc5oAorPrt+A0UEVhEw4M3zP0/u9vx/KnDQ7qZg91rN4xxgiJvLH5Dj9K3KKAMI+F7QtuN3fFuu4zc/ninf2DPE4e21e+QjoHfePyPH6Vt0UAYRbX7EAssGoRgc7fkf346GrFjrtpeyeSxeC5HWGYbWz7Z6/Tr7Vq1Sv9LtNRTFxGCw+644ZfoaALtFc9Hd3mhzJDfubixY4S5x8yezf5/wG+rK6hlIKkZBByCKAHVzl5DJoV2dQtEzaSEfaYR0Xn7yj/P+HR0x0WRCrKCpGCD0IoASKVLiFJYmDRuAVYdxUlc9p7Po+rNpchJtZsvasf4T3X/P9a6GgAooooAKKKKACiiigAooooAKKKKACiiigAooooAKKKKACiiigAqG5nS1tpJ5DhI1LN9AKmrC8RFrg2emITm6lG/GOFXk/wCP4UASaBbv9nk1Ccf6ReNvbP8ACvYf59a2aaiqihVAAAAAHYU6gArA1KebVL06TZybUUZupV/hH90e57/l61oavff2fp0kw5kPyxr/AHmPQUzRdP8A7PsVDndPKfMmY9Sx/wAOlAFq1tYbO3SCBAkajAA/mferFISAMk4ArnZHm8Q3jwQs0emRNtkkU4Mzd1Ht/nvQBYm17zp2t9Lt2vJV+8ynEa/VunrTfsOt3YJudTW3Uj7lunT8Tz+tattawWcAht4wiDsB+p9asUAYf/CPSbcHWNSz6+e3+NINO1m0H+i6r5yjJ2XCbs/8C6/rW7RQBhprslpKsOrWrWxY4WZeYz+PatpHV0DowZSMgg5BFNmhjuImimRXjYYKsMg1z7LN4bnDxlpNLdsOpOTCT3Ht/n0oA6CaGOeJopUV42GGUjgisG1d9Bv0sJ5C9jOT5DsclG/un2/z61vo6yIHRgVIyCOhFVdSsU1Gxkt34JGVburDoRQBdorK0K+e7sTHNxdW7eVMD1yOh/EfrmtWgDL12ze709nh4uID5sTDqGHb8RVjTL1dQ0+G5X+Mcj0I4I/MGrlYOjgWGrahpo4j3CeIcD5W6gfQ8fhQBvUUUUAFFFFABRRRQAUUUUAFFFFABRRRQAUUUUAFFFFABRRRQAVhp/pPi52JBFrbgAY5DMev5fzrcrE0crJrGsS4589U/wC+Vx/SgDbooooAwL7/AImHiazs92Y7ZDcOM9TwBkfiPwY1v1iaSpl1nVrhsH94sSnHQKM/1H5Vt0AYuvXEnlQ6dbk/aLx9mRztUfeP5f1PatOztY7K1jt4QAiDArJtlF14supmIYWsKxqCOhbkn9D+dbtABRRXjHxi+JV5ot0PDWhzmK8aISXdyuMxI33VU5yGI5JwMArjOeAD2eivhqcG7uJJ7mSSeeRtzyyuWZj6lick16F8OPibqXhbVLex1G6lu9FmdY2SZ8m2ycBlY9FHdemPSgD6jqOWJJ4XilUMjAhlPcU5WDAMCCCMgjvTqAMHRHls7m40iZmPknfAzDG6M+nrg/1Hat6sPVQLfXNLuwQu52gbjqG6fr/OtygDBKjT/FisCBHfxkEZ/jX2+mPzNb1YuvgxmwuFIBiukBPsxwf51tUAFYeoEW3iTTbjKgTK8DccnjI/XFblYXiUrHDYzkZMd5GfwBJ/pQBu0UUUAFFFFABRRRQAUUUUAFFFFABRRRQAUUUUAFFFFABRRRQAVh+Hv9fq3r9tk/8AQjW5WJpG2PWdYiz8xmV/wIz/AFoA26KKKAMTw+GEmqbs5+2N1/3VrbrD0omHXNWt2IGXWVR6hhg/yH51uUAYuk7f7Y1j185c/TaP/r1tVhQEWni24jIULdwh1OeSy9vy3H8K3aACvk34sQzwfFHWxcsWZ2jkRiuMxlBgD1x0z7V9ZV538TfhnH45ghvLOdLXWLVSkcsg+SRM52PgE4BJIIBxk8HNAHzB1NMlRnjMaqWZsKoAyWJ4AA9a0Na0TU/Dupyadq9p9nvEVWMYdXDK3QgqSOa9f+HnwYvbfU7TW/E5ijEDCWKwRg53DlS5HHHXAz257UAe2acjx6ZaRyHMiworE9SQBmrdFFAGL4g2/wDEuB6/bIsf99CtqsPU8XOv6ZaYB8stcOO4A4H6/wAq3KAMTxOGOlIFzu8+PGPXNbdYmvkyPp1suCZbpSQfReTW3QAVg+Lv+QGfXzFx+tb1YXiXa8dhAThpLyMDHpnB/nQBu0UUUAFFFFABRRRQAUUUUAFFFFABRRRQAUUUUAFFFFABRRRQAVhgi28XEfKBdW/HqWU/4Z/KtysLxEjwR2uoxZ3WkwZsHGUJwR/IfQmgDdopiSLJGrocqwBBHcGn0Ac/qP8AxL/EdlfdIp1NvIfQ9Rn9PyroKparYjUNPkt84cjKN/dYcg1BouoG+s9sw23MJ8uZTwQw7/j/AI0ARa9aySQRXlsD9ptG8xQP4l7j9M/hjvV+xvIr+zjuITlHGceh7g1arnZ4J9Cu5Ly0jMljI26eBeqHuyj/AD/gAdFRVazvbe/gE1tIHQ9cdQfQjtVmgD5c+N//ACU64/69oP5mvp21/wCPSH/cX+VfMXxv/wCSnz/9e0H8zX07a/8AHpD/ALi/yoAmqG4uI7WB55WCxoMsTSXFzBaQmaeRY41GSWP+c1hAT+JJld0aLS0YEKww0xHqPT/P0ALGhRSXMtxq06lXuTiJT/DGOn5/0z3rcpoUKAqgAAYAHaqeq366dYPOcF/uxr3Zj0AoAzlb+0fFZIwYrCPbnr87df5Y/wCAmt+szRLFrKxHnZNxMxkmJ6lj2/CtOgArDvj9p8T6fb/KVgVpnB6jjA/XB/CtysLRm+3ajf6n1Rm8mE9flXuPr1/GgDdooooAKKKKACiiigAooooAKKKKACiiigAooooAKKKKACiiigAqKeFLi3khkGUkUqw9iMVLRQBiaBcNHHLplwf39o2wZ/iT+E/0/L1rbrC1m3ktbiPWLZCZIRtmQfxp/iP89BWtb3MV1bpPC4aNwCpFAE9YWqWs9leDVrCPewG24hX/AJaL6/UVu0UAVrO8gv7ZZ7dwyN+YPoas1hXWl3NlePf6TtDPzNbNwsnuPQ/57mrGna1bXzGFswXK8NDJwwPt6/zoAy/FFvbaHoupa/ah4Z7O3e4KxNtWTapO0j3xjj1rhvCfxx/t/VbTSJ9BmS8ujsjaOdWUnBOScDA47A/jWt8ddS+xfDSe1CsW1C5htgQcbcN5hP0xGR+NfPnhzxBd+Ftdh1ewjhkuIUZVWZSV+YYJ47igDqfjIzXHxEuJZAYHFrAfKflieTgfyr17xl8Sj4Is9NW60mZnvUbyRHIpzsC53E/dPzDsa+evFHiS/wDFuttq2oJAlyY1jxApC4XJBOSfWtXxb8Q9W8Z6fa2ep2tii2solieBGDL8pUrkk8HIJ/3RQB7f8O/ENt8Q7W81K8t3juLS48sWrzeaqKVBVidqgknd2xwOK9HUBQFUAADAA7V8+fs+6n5PiHV9LaUBbiBJ0TbyxU4Jz7Aj86901DWLTTlAkffMfuwpyzH6dvxoAuXFxFawNNM4SNRksaw7KKXWb9dTukK20WfssTd/9o/5/lSxafd6xPHc6qnlwKd0doP5v6/T/wCvW+BgYoAWiimSSJFG0kjBUUEsT0AFAGZr129vYeTDzcXJ8qNQecnqfwFW9PtEsLGG2TkRrjPqepP4nJrK0tH1XUW1eZSIVBS1RvTu2Pf/AD0FdBQAUUUUAFFFFABRRRQAUUUUAFFFFABRRRQAUUUUAFFFFABRRRQAUUUUANIDAqQCCMEHvXO/P4cvScE6XO+eOfJY/wBP89uekqOSNJo2jkRXRhhlIyCPQigBUdZEDowZSMgg5BFPrnMXPhxzhXuNKJzxy0P+K/5+u7b3MN3As0EgkjYcMpzQBNVG+0qz1ED7REC4+7IvDL9DV6igD54+OJ+yanomlT3l1PAkMk6hiDgkhQT6nAP59K4PQvDlhq0XnXuuSaVbtN5MVzPYtJA7AAlTIGAVhuHBAHPXrja+Md/9u+J2oqFIFpFFBgnIJC7iR6feH5V3vgPxPomlfDzSvDsFm3iLVbqN5pdPtIllCh3Y4lY/KuAcHccjjIAIoA59Pgc8qI8XiYyrIMo0WmllYdiGEmCPeud1vwBZaO0tvH4oXUNQjQubK0sGeRQOpYhiEA7k16DF8LPE97a6jcWupJ4Xjvgp/seyuJHh5OWDkMAMgkYQBQOBxWzouuab4GtRoniLwunh+3mPli9t1M1pOWBB3S8sCQo+/wA468DNAHj/AMM9QtrH4h6OEuJoo7wtaPL0JEikKB7l9vavqOw0Wy09vMjQvMessh3Mfxr41eaTRNbaexuYZZNNvjJbzxEPGxjkyrL2ZflBHYivtS1uYr20huoHDwzIskbDoVIyD+RFAE9FFRyyxwRNJK6oijJZjgAUAPJABJOAO5rnbmWTxBd/ZLZiunRMDPKP+WhH8I/z/SiSe58QuYbXfBpoOHnIw0vqFz2/z7VuW1tDaQJBAgSNBhVFAEkcaRRqkahUUYAA4Ap9FFABRRRQAUUUUAFFFFABRRRQAUUUUAFFFFABRRRQAUUUUAFFFFABRRRQAUUUUANIDAggEEYIPesSfRZbWZrrR5RBIeXgb/Vv/gf88Vu0UAYlvryRyCDU4ns5+mX5Rvof8/U1riRWj8xGVlxkEEYP40k8ENxGY5o1kQ9VYZFcN49ht/DPgrWdTs3u4j9meIRQsWXLgqGPcYLZznAxQB8w399Nr+sXeouPLm1G7aUqCSEMj8AdyBnH4V9ieHfD+n+G9JhsbC1ghCIokaJAvmMBgsT1JJz1r5X8B6dHqXj/AMPWduhEgu1mMbnKkRKZGH4hSPxr6m/tjUI1/e6JcZ/6ZurCgDaqKaGK4heKaJJYnGGR1BVh6EHgisj/AISF++kaiPX9w3+FKNZv5FPlaJdZH99lUfrQB80fFfQLfQPiFfWlpBFBZXMMdxBFEMKgZdrcdssrHHvXv/wv1car8NdHuZJVZ4oPIkPQKUO3H4ACvMPjnZzNd6Hq99ZrA0iyWzKkmWYjDLk+g+b861fgcLXW/DuoadcSS7bC83pbh8KEkXIJ7nLK3ftQB6pc+IIEkMFkjXtx2SLkD6t2/WoY9IutRkWfWJAQDlLWM/Iv+96n/Oa2La0t7SMR28KRqOyrip6AGRokSBEUKoGAAMACn0UUAFFFFABRRRQAUUUUAFFFFABRRRQAUUUUAFFFFABRRRQAUUUUAFFFFABRRRQAUUUUAFFFFABXlPx71H7J4FgswWDXt4iZU4+VQWIPtxXq1fPf7Quo+b4k0XSxuH2e0e5bng722rx6jy2/OgDC+EHhibxD4h1G4g1S502Wxtl8qe2IDh3buCCGXarAg/3ge1eujxF4t8IyeX4n0s6tpi4A1fS1y6gk8ywk5GAASVyB23E4HN/AtbXSPBOra3fXNvBby3ZUyysFCBAB8zHjktx9a6k+Pr7XyYvBWjy6iudv9o3SmG0XkjIJwz4IPC/QkUAdJpnirQtX0ttSsdVtZbRAC8m8L5eQOGBwVPI4IBzxXN3XxDm1a5Nl4J0mbWp8hWvXzFZQ9eWkPLEYzhRgg8EkYrIl+C9vrUd1eeItYml1e6VcyWMSQQxFTkAIFw4B4y3JHoea04NS8XeDIFg1bSotb0yPgXulRCOZV9WgHB9yv5HrQBxnxR8Ia8PBE2va/wCIDfXlpJE5toU8q2iViEYKvVm3EfMccdhWH8BNVNn46vNMeVVi1CyLqpHLyxsCAD7K0h/CvXr7VdF+IngfWLHRb22vJbizkRYmba0chU7SynlcNjnHUV83fDzVf7K8d+H78yiNRcLDIzDICuCrfoaAPsWiiigAooooAKKKKACiiigAooooAKKKKACiiigAooooAKKKKACiiigAooooAKKKKACiiigAooooAKKKKACvkL4la3FrvxD1rUIJDJbI4ghJORiNQp2+xYMfxr61u5hbWU87bsRxs529cAE8e9fExWTVbzZCJJJb642ooALMzvwOw3HI9BQB9D/D/wCGOlT+FdFv9debVC8CXMNncOTbQb8P8sfQnkZJznkGvVo40ijWONQiKAFVRgADoAOwrmfDXjbQNcddOs5Gs76JQp065QwzIAucBDjIAB6Z4GeldVQAUUUUAcr4g8B6Nr16NR2SWGsKPk1Kybypgdu0biPvDGBhs8DHSvlfX7C48NeJ9QsfMEk+n3ZKOQPmKsGViBx3GRX19rHiHSPD1p9q1bULe0h7GVwC3IHA6nqOgr5b+JV5Dqnja51S2sLi0tL+FJYftERjaYAbTIAecEjv6UAfVWk30ep6NZX0UiyJcQJKrr0YMAcj86vVwXwb1T+1PhhpO6VZJrQPaSAfwbGIVT77Nh/Gu9oAKKKKACiiigAooooAKKKKACiiigAooooAKKKKACiiigAooooAKKKKACiiigAooooAKKKKACiiigDj/ihqf9k/DXXbobtxt/JUqcENIQgP4Fga+e/hRpv9o/EvRoiFK25a4ZW5BCqcfjkg/hXqP7Qup+R4Z0nS1Lhry8Mp2ngpEpyD+Lqf+A1zv7Pmnef4j1nUiEItbdIBkchnYtkfgpFAHs3iLwhofiuBY9WsEllj/wBVOvyyxdeVccjrnHTOMiufOn+OPCnzabeDxNpynP2W+kCXSj/ZlPDf8C59z0rovEHi3RfDMKvqt9HFI/EcA+aWQ9gqjk5+lczNqPjbxftj0a0HhvS3B3X9+okuXBAxsiBwvflicjB+UjBALFv8V/C4tZ5NVuZ9HvLfb59hfwsk6k4xhACWzn+HPHJAqFNb8YeLjnQdN/sLTG6ahqaZmkBzzHD27EFuOQRnkVZi+FfhhopjqVvPqt5MDvvb6YvNk55DDG3GeNoGOvWqb6J4z8HyGTw9qA17SlznTNSfE6D5eI5gOeh4YcD+8TkAGpovw90nTdRGrX7z6zrIOft9+3mOpzkbAflQDPAA47Yrz39ojSf3Og60iqAkklnK3c7huQfQbX/OvQ9G+IWi6peDTrvztI1UHBsdQXynJ3EfKfusCRwVJ6+tZ3xn0z+0vhjqTLGryWhS6Qt/DtYbiPfaWH40Ach+zxqX+ha7pDSINk6XUafxHcu1j9Mqo/Gvb6+YvgfqQsviKlsZEVL61ePDDlmXDKB78E/hX07QAUUUUAFFFFABRRRQAUUUUAFFFFABRRRQAUUUUAFFFFABRRRQAUUUUAFFFFABRRRQAUUUUAFFFFAHzX8d9U+2+ObewUyBLC0AYN0LO24kfgFH4VrfCXQfFlz4QmbS7q00jTtQunkbUAgkuZFACYRfuqAQ2Ceck4A4J84+IF9HeeP/ABHdxBgv2t0+brlAFP6qa9v8O+CfEnhvwvp8/hfW9tw0CST6bqAMlrI7KpYqR8yEnngkc9uaAOt8PeAtC8OTteQQPd6lJkyaheuZp3J6ncemfbGe+a6muFsviNb29xHY+K9OuPD9+zbR9oO+3kPP3JgNpzjocfj1rtopI5Y1kidXRxkMpBBHqCOtAElFFFAGVrXh7SPEdk1nq+nwXkPYSL8yn1Vhyp9wQa4jUvBPiXStFu9O0HVBqulTQtF/ZmrHcVUjAEco5GOwbjgDjrXR65480PQrgWbTSX2pMcLYWK+dMzZxjaDhef7xAFYy2XjfxeVbUJ18MaSwz9mtX828kHHDSYATj+6CeSD60AfOnhHUz4f8ZaLqEzrEtreIs7vyEQnZIT9FJr7Nr4x8a6INB8Xa3oyqyx2058kMxY+WwDJknknaRX1r4U1U654T0nU2kSSS6tI5JGTpvKjcB9GyPwoA2aKKKACiiigAooooAKKKKACiiigAooooAKKKKACiiigAooooAKKKKACiiigAooooAKKKKACqeqahFpOk3upXGTBaQPPJt67VUscfgKuVwHxl1I6d8MdTVWZZLspaqV/2mGQfYqGH40AfM2iWs2t6/ptq7CSe/vYwxkOd7MwJLfXmvtVI0jRURQqqAAB0AHQV8s/BvSv7T+J2nkqrRWEMt26t7AIpHuGdT+FfVNAFa8srXULV7W9toriCQEPFMgZWB7EHiuIfwFqPh1nufBGsy2IyWOl3rGazc8cKD80fQ8qe46AYq9q/xF0ixuzp+mxXGt6r/wA+enKJCpwSC7fdUcepPoDVCLw/4v8AFX73xLqf9j2LdNL0t/nK8cSTdc9eF49x0oAybv402nh+4utN8R6VLb6vb5HlWkyTROecfPkbQePvAEA5IrS/szxf43t1fU9UTQdHmGVtdLkEk8qHaRum5ABGfu8c85FdRpnhDQNI0p9Ms9JtEtJABLG0Ybzcc5cnO7nnmuem+Hs+jO914K1aTSJSdxsZcy2ch54KnlM56r+RoA6PQfC2i+GLT7PpGnRWwySzjLSSEknLO2WY8nqTgcDjituvP7X4g3WjzCy8caS+jy7tq38JMtnLzgHf1TPo34kHiu4tLy2v7ZLm0njngcZWSNgykfUUAfOfx50oWXj231BIQiahZguwPLyRkqSR7KYx+FelfA7Uhe/Dm3tjJGz2M0kG1eqjO4Z9zuzWH+0Jppl0HSdTWMFra5MTPnkK44H4so/Ks79nnUts+vaSzoM+VdIn8TZyrH6DC/8AfVAHu9FFFABRRRQAUUUUAFFFFABRRRQAUUUUAFFFFABRRRQAUUUUAFFFFABRRRQAUUUUAFFFFABXiH7Q98gtNB08Fg7zSTkDoVUAc++WFe318vfG3Up734l3FnJOrQ2EEccSKCNhZVds56scg5HGNo6g0AVvhh4uh8HXWu6g+kXN/IbaMCWBSVgXcd3mNg7VJKnP+zXrtlpGrfESCO/1jxHbjRGIxpuhz/I5BJIlmHzMcFQQNo4HAPNP+COmCy+G1vO6IGvppJyRzuUnaM++FxWpqHw50/7c+peHrqbQNSflpbLAikPbfF91h+Xfuc0AdHpGh6X4fsls9JsILOBQPliXGfdj1Y+5JJrTrzw+LPEvhSbyfF+km808E7dZ0qMuoG4AGWL7ycHnGfQbuTXY6Trema7ZLeaXfwXcDD70Tg469R1B4PB9KANKiio5ZY4IzJLIsaDksxAA+pNABLFHPGUljWRD1V1BB/A1wl98O10y4fUvB2qy+Hrn70lumHs5cA/eiPC9eq4AGcDJzTr/AOIyXly2neDdMm8Q3wzuliYJawnGQWlPynqOB7jIPFNTwLqniBxP421l7xCSf7LsGaK0UZBAbo0nT+LHXp3oA848dfENvEHg3V9D1LTEuby1khJ1HS3M1mj5BDFsfKT8w25PpkkGua+D2qnS/ihpi+ZHHFfRy2kpfuCu5QD6l1UD64719MpoemwaLJo0FlDDp8kTRNbxIFUqwIYYHrk5PvXx3pklz4e8SWbyhY7rTL9Q4blVaOTDZ9hg0Afa1FMSRJY1dGDIwBUjkEHoafQAUUUUAFFFFABRRRQAUUUUAFFFFABRRRQAUUUUAFFFFABRRRQAUUUUAFFFFABRRRQAV8XeMNV/tbxXr2qeYzrPeSmJmGDsDbUH4KAPwr638WaqdE8Jatqahi1tavIu04OQpwR+OK+TPCGlHXfGWiabLGsyXN4jXCMcB0U7pAfqqtQB9a+F9LOieFNJ01o0je2tI45FTpvCjdj6nJrYoqteXtrp9q9zeXEVvAg3PJKwVVHqSaALBAIIIyD2NcRr/gTQy82tWd2/hzUFG5tRtJREvGeZFJCMOecgHtnFQTePr/XZ3tPA+jyalhtranc5hs4+QCQx+aTAz90ehG4U6H4eNq00V34z1WXW5kYOloP3dpGwJ6Rj73XGWye3TigDlbX4o+JrfS70W2lJ4nW0VQusWELxwsTwd67clhwWCcc/wjmtbw/oNn49A1fXvE6eIYVII0+zJis4DzgNHncx9N3UdQeK9Kt4IbW3it7eJIoI1CRxxqFVFAwAAOAABgAVy2tfDzRdUv8A+1LQS6VrIOV1DT28qQnnO4Dhs55yOeAeOKAOotLO2sbdbe0gighUYCRKFUdug+lWK86l1zxl4NUHXNOPiHSkX5r/AExALiMBerwk4PIOSpx1JxwK63RPE+i+I4DLpGow3QH3lBKuh9GU4ZT7ECgDYr5F+KGlDTPiJr1uI9kc0v2lBnOQ67ifxbdX11Xzr8f9M+zeLdN1JY9qXlqY2fOdzoemPZWH50AezeBNUOs+BdEvy8bPJaoH8v7oYDaw6noQR9RXSV5T8A9VF54Em05mTfp15JGqj73lvh1J+rM4/wCA16tQAUUUUAFFFFABRRRQAUUUUAFFFFABRRRQAUUUUAFFFFABRRRQAUUUUAFFFFABRRRQB5v8b9T/ALP+Gl1EHZJL2eK1XaOuW3MD7FVavEfh3pOl6l4huZdavTYWFlaPI10lx5LxSHhSrd2HOBg59D0ruP2hNYlk1XRtCXcIY42vZOfldiSi8eqgPz/te1Q/BDwXpOuw6jrer6fDeLBOtvbLMNyKQuWJQ8H7y4yDQBs6d4v8dQ2V+nh62fxTpsUf+i6pdW7QuDuAIxn98ADnIxnBOeNtaPhLTvDni67Nzruvza/rUZPmWN8nkLbkE8LbHpjHJOfXjOK9ZAAGAAB6VzviPwXofijy5dQtNt5CQYL2BjHPCQcja45GCSQDkZOcZoA34oo4YliijWONRhVVQAo9AB0qSvPjF468IRKYZB4q02JQGSUiK9VQOob7sh47/Mfcmtvw/wCOdD8RSPa29y1tqMf+tsLxDDPGe4Kt1x6jIoA6aiiszWNd0rw/aNd6rfwWkA7yvgt7KOrH2AJNAGnXD+M/DfhTyW1rVLldEu04TU7abyJQ3XGR988E7SD0P1qqnijxR4sUnwtpH9naexAGqaspUuOPmjhHLDHQkgH68Vc0z4b6ZHfx6rr002v6uuCtzftuWPrwkf3VAJyBjg8jBoA4W38Z/ERdJuv7JtW1rT1C+RrU9g0MgUgbm8kH95tzkEA56/NnA5rx3Zadq3gsa7b+IbvXNatL1RftcnyWtomypUW/8A3mMHqc9+w+lelcD8S/A2j+IvDep3zabE2sQWrvb3MfyyblG5QSPvDjGDnAJxjNAHm37PupfZ/E+r6czRql3bJMA33i0ZIwvPTDEnjsK+h6+SfhTqf9nfEjRZiVCXDNbsz9g69vfIA/GvragAooooAKKKKACiiigAooooAKKKKACiiigAooooAKKKKACiiigAooooAKKKKACiimswVSx6AZNAHyx8Y9S/tD4magBIzR2ccduoYfdIG5gPxOfxr2z4O6UdL+GGk74gk12Hu5CDndvYlWPvs2flXzJqs51nXtQnti0pvbyQwknDNvc7Qc9OCBzX034X8a6NarZeGL+3n0HUraFII7O/XYJAvyjy3+64JGAQee2aAO9opAQRkHIPcVheI/F+h+E7P7RrF8kJbPlwj5pZSOyqOT1HPQZGSKAN6uN8dQeDDZpN4pNtG6/wCpkDFbjI6BCvzZ57evvVL+0vG3iokaXZf8I3pzH/j61CMPdMM4+WE8IeD978jnNaWhfD7RdFvG1KQTalq7/f1C/cyy5/2c8KPoBxxnFAHnlrefEtLS9Xwt9uutFGBbz63CgvAq8MYwSu4HbwGAPzAYB5rZ8EQeDLrVAb+a6uvFSgCVdeGLhWH9xD8oXLcbc59TjNer1i6/4X0XxPaeRrGnQ3IUEI7LiSPOMlWHKngdDzigDaorz5NE8ZeE1/4keojX9OTJSx1OTbOg5OEm/i9AG46cgCtHRPiHo+rXv9m3gl0jWFOGsNQXynJ/2CflfPbByRzjFAHYVHNCk8EkMgykilWHqCMGpK5zxJ410HwrGv8Aal6FuJOIrWIGSeU4ONqLzg4IycDOBnkUAfJdx5/hvxDKUiCz6XfbljfkAxyZAPtwK+0YZ47m3jnhkWSKRQ6OpyGBGQQe4Ir5G+IMNwfGl/eT6Vc6WuqBb2K2uiPM2tkFmAOVJZWO04Ir6M+FWonVPhloUrFN8NsLdgpzjyyUAPodqg/jQB2dFFFABRRRQAUUUUAFFFFABRRRQAUUUUAFFFFABRRRQAUUUUAFFFFABRRRQAVzvjvWP7B8Ca3qQlMUkVo4icDO2VhtT/x5lroq8o+Perpa+BotMWcLLqF0imPGS0ancfphgtAHifw90r+1fHmgWBjEifaFlkUnAKoCzfyzX0r401XwhDZfYvEwtrreR5dmY/NmZjjG1Fycn2xXgnwn8M6p4i8U3Munai2mx2VuVmu40VpF8zIATd91mCt83UDPrX0L4d8EaH4ZUyWNqZLyTmW9uWMs8p7lnPI9cDAz2oA80sdC+IT2lyfCTXOjaK6DyLTWLsSXBGD/AKv5W8rjjDMe3OOBqeELvwloeprHremXWleJX4e41l/MaVsAExzn5SPTG09eAK9bqnqGmWOrWjWuoWcF1Aw+aOZAyn8DQBZR1kQOjBlYZBByCKfXny+Cda8K75PBWsMlryf7J1Jmmg6HhHJ3Ic47kdSc8CprX4kW1ndx6d4tsZvDt65Ko91zbTEBSdkw+U/e74x3weKAO7opoYMAQQQehFct4i8faH4fuBYvO97qr8RadYqZp2PHBVc7eoPzYyM4zg0AdXXD+OtW8GG3Gm+IYYtRuXyIbKGPzbgk4Pygcr0HOQOBmqrWfjjxedt9cf8ACLaWzZMNo4e8kUN0Mg+WPIA+7k89xkV0Xh7wdofheErpliqTNjzLmQl5pT6s7ZJ7nHAGTgCgDy+00L4nfYbk6HNdafozSq1vp9/eI16Y92SFkKMI8gnhice/fd8E3/g7RrtLe50+40fxFKAZDrGWmkbGDtmbhx1HBHHUDpXqdZuraLpmvWTWeq2EF3bt1SVAce4PUH3GCKAPE/2hdNVNV0LWERj5sMlrJJnjCkMg+vzOa3P2fdQ83wzqmmkoPs135igH5iHUEkj0yMVkfFP4e3Wi+EDc6dq97c6PZzJL/Z903m/Z85XdG5+YKAwG3p35NY/wD1MWnje905zGovrPchZsMzRtkKo7/KzH6LQB9I0UUUAFFFFABRRRQAUUUUAFFFFABRRRQAUUUUAFFFFABRRRQAUUUUAFFFFABXzr+0BqKz+LdM00RhTbWhlZyBlt7EAD6bT+dfRVfJvxZ1VdV+JutSJKJILQraIcY27FG8fg5egD1L9n3TPs/hfU9TaPD3t5sV8/eSMYHHszP+dewV4/4O+HuoWng3SNW0DWbzRtXlt1lnhZjLbXBO4gvG2cEhhyOg6DPNdAPHuoeHiqeNtFksI8gHUrPdNak4HJxlkyc8HPYZNAHoFFVrG+tNStI7uxuYrm2kGUlhcMrD2I4rmNW+Iek2OpHSdNjn1rVwcGz09RIU5wd7fdXHfJ474oA7CuJ8VeMPDCRTaNcQ/27dyDadMtIhO5PbI6L1HJIx25qg+geMPGKhvEWpnQ9McDOmaW/wC9cEHIkmI9+QowRx1wa6/RfDmj+HLT7No+nw2kectsGWY8DLMcljwOSSeKAPJ7T4deOJtNvm0zUx4WtJ8m30VLh5lUEkkNIP8AV5yfug9egNbXhfWtD8F7dN1vw43hq+kG1rx/30Ny2Rk/aBk8nBw2ME9Sa9UqvdWlvfWz211BHPC4w0cihlI9waAHwTxXMSzQSJJGwyrowYEexFS1wFx8PrnR786h4I1V9IkZg0uny5lspfmyQUJynBI+UjAwAF5NEXxCn0WZLXxtpMuju5CJfx5ls5GIb+McqTt+63P4DNAHf0VXtbq3vbWO5tZ4p4JVDJLEwZWHqCOCK5HUfiPpovJNN8PwT6/qi8GCwG5IznGXl+6o/HsR1oA1/Gml/wBs+Cda08RNI81nIERerOASoH/AgK+Wvh5qh0rx/wCHNQwn/H0sLlzgKsoMbNn2DE/hX0G3hXxN4sdH8Wav9i0/IJ0fSmKK4BJxLL95uoBC4HAIwea+b/E2mjw/4q1fTooWjisb2QQI5JPlq26PJPJyuOfegD7RoqlpV6NS0izvvl/0iBJcKcgFlBwD+NXaACiiigAooooAKKKKACiiigAooooAKKKKACiiigAooooAKKKKACiiigCC5uY7O0mupztihRpHb0VQST+Qr4pb7Vr+sMV/e3uq3px23vLJ/UtX1d8TtU/sj4c61cJII5GtzEhIzlnO0D8cmvmrwHBcP410l7TSpNTmtXNwtqjhMsgJQlj91VfaSeeB0PSgD67tbeHT7CG2iwkFvEsaZPRVGBz9BXI6z8QtMW5bSNFs5fEept8jWlkAUXJwfNkPyqOuc59wBzVP/hDfEHimZZvGWstHZHJ/sbTCY4eoIEkmdz9ORxzyCBkHtNM0fT9Fs1tNMsoLSBeiQoFHUnnHXqfzoA8qh+Eusail9eSahD4bkvUH/Et0gt5IPXEvIDHsQuB1wSDWjo+sSfDeAadr3haDT9Oz/wAhbSEMtu5AB3SrjzFPJGWzyDjgZr1Oo3RJEZHAZWBBUjIIPYigCvp2qWGr2gutOvILqBukkLhlP4irlcRqvw6spb1tT8O31x4e1Zm3Gayx5Up3Bj5kR+Vgce2e+QMVVHi3xH4Y/d+LtHNxaoP+QtpSmSPAzzJF95OByRkdelAHoNFZWm+IdI1nTW1HT9StrizUEvMjjagAyd2fu4HPOK5q5+Isd/dPY+EdOm1+6RtrzRHZbRHj70pGO/QZNAHbSSJFG0jsFRQSWJwAB1JNcPrHxBsbiWbRfDuly+Jr9gySQ24H2aPkAiWVvlA56DPTBxkVFF4G1bxFcC68b6v9qi6rpFgWhtU4xhjnc/4nHUcjiu20/TbLSbRbXT7SG1t1+7HCgVR+AoA8jh+DmrXVjevLrUWkteOJTpWnK5sgQeVdSwLZAUHG3HI5AFbWjeJj4Et00jxJ4bTRbRDhNQ02My2chweWIG5SQOrDsScCvTajkjSWNkkQOjDBVhkEfSgCGxv7PUrVLqxuYriBxlZInDKe/UfWvmf416b9h+JVzMEYJfW8c25ujMBtbH0CivZtS+HEEM76h4R1Gfw7qTEsfs/zW8xwBh4myvbqAOSSQxryf4xR+I5ZNKu/EWkwQTwtJbi+s5C1vMpO5QFb5lbgnBJz+gAPV/g7qP8AaPwx0nhQ9sGtmCnONjEDPoSMH8a72vEv2d9TzpuvaOyqPJuI7pW3fM3mLtIx6Dyhz/tV7bQAUUUUAFFFFABRRRQAUUUUAFFFFABRRRQAUUUUAFFFFABRRRQAUUUUAeOftDXcaeGNGsvNxLNf+YIwfvKiNuP0BZfzFcB8Jb2fQtZvtfGgX+p2cEQtppbEhnt92Wz5ZILA7Rk9AOc9jpfHzUzd+N7DTVkDRWFnuZQOVkkYls/VVQ13HwB0423ge51BoyrX145VyeHRAFBH4hh+FAHoGh+J9F8S25m0jUYroKcOq5V1PoysAyn6gVsVy2ueAtD1y6F8I5bDU1+5f2D+TMD7kcN9GBrFS/8AG/g5XGqWo8T6XGpIurNRHdoAM/NGTh+n8Jz9ScUAeh0Vzel+OfDmr2NxdW+qwRrbZ+0JcN5TwYODvVsFeSB9TjrWJJ4+vNdLQeCtHl1Ik7f7RuQYrNTkgnJwXxg8L+YNAHc3FxDaQNPcTJFEoyzuwUAe5NcNcfESTVrs2HgrS5tbnBAe9OYrKHkg7pD94jGcKDkHgkjFLa/DuTUpUvfGmrTa5cg7haL+7s4jxwsY+9jHVuvXGa7i3t4LSBILeJIokGFRFAAHsBQB5RL8FU1sXd7r2qJFqd2FZ10uBYbdXBySVx+8JJbLNyc54rUtta8Q+AoI7PW9AivNEiAVNQ0SEAQrlvv245UDAJK5Az1JOK9JooAytG8QaT4htBd6RqEF5CwHMb8qcA4ZeqnkZBAI7itWuQ1n4e6Nqc7X1l52j6r1W+05/KfOMDcB8rD2I+hHWs1da8ZeE12a/p669p6njUdMTbMq+skPf6qfwNAHoNFc3aePPDF9pMmqRa1aC1iXMpkkCtH7Mp5B4PGOe2aw38b6v4jJh8E6ObiMnH9ragGitVG4AlV+9JwT0wOM84xQB293e2un2z3N5cRW8CAs8krhVAHck14x8UvEsHjXwleW2gaVe6hZafIt3LqgXZbxlMhtu7Bk+Ut0GOc8jmu2sPh3FcXKaj4t1KfX9QU7lSYbLaI5yNkQ449Wz0yAK6TWdKgvvDGoaUsYjgntJINkQC4DKRgAdOtAHzr8EL/7H8SoovlC3tpLCxJx0w4x75WvqCvjLwfeto/jLRLqSMb7e9jV1c7QpJ2tk9sZJ/Cvswc80ALRRRQAUUUUAFFFFABRRRQAUUUUAFFFFABRRRQAUUUUAFFFFABRRWdruoHSNA1HUghf7Jayz7QQM7VLYyenSgD5Q+I+q/2p8QdfvQ6uizmFGUcFUUKP5V9N/D/SBoXgDQ9P8to3jtEeVGOSsjje4/76Zq+R7Zo7/VIH1GRViubpXunJ2qFZ8sc9uCa+mm8XeIPEJFr4K0XZbgYOq6sjRQgbcjYn3n6jB6exHNAHcX+o2Wl2j3V/dQ2sCDLSzOFUD6muJPjnVvE0j2/gjR2uIBkHVtQDQ2oOOqAjc+D2AHT0Oataf8ObNrxNR8SXs/iHUVOVkuxiGM/7EQJVfxyfftXZxxpFGqRqFRQAFAwAB2AoA82uPg/Y69Lc3/ivUZ9S1adNonhAhSEA5ARV646fNng+vNWw/jbwbCoeKPxPpcfGYEEV5GgJ/hHyyYGOBg8dDya9CooA53w7410LxOhGn3gF0v8ArbOf93PEe4ZDzweMjI9Ca6Kud1/wXoXiRllvrILdIcpdwMY5kPqHHPaueEPjrwhIpgkXxVoy4BjkxFfRDJ6H7smBjrgk8YUDNAHodFcZZ/E3wtcWMs9zfnTpIArTW18himTdjA2nk8nGRkfhVB/FHinxU3leE9I/s+yYjOr6shUbecmOH7zHgEFsDsR0NAHZapq+naJZteanewWduvJkmcKPoM9T7Dk1xy+MNf8AFQ2+DtGaOzJKnV9UUxREescf3n9jgDqDirul/DnTLe4S/wBanuNe1Tgtc6gdyq2ADsj+6q8cDk84JNdmAFAAGAOgFAHmdx8HNN1SSXUtb1S9vNel2t9vULGI2UALtjA2kDA4Oc4q2+peNvCGW1Kx/wCEm0pet1YIEu4xkDLRdH4J+76c4AzXoVFAGDoHi3Q/E8Jk0q/jmdDiSBspNGfRkOGHQ9sHHGa3q5nXfA+ia9Ot5PbtbainKX1m3lTKfXcOv0OR61iJJ448HyMLiP8A4SrR16SxYjvYlz/Ep+WTAPYgnk8dKAPnXx1pf9l+MtfsMOFS6dk3dSrHcD+Oa+tfDep/2z4X0rU9qqbu0imZFbIUsoJGfYkj8K+Y/ilqmm6345bU9NebFzaRm4imjKPDKpZSjKeQdqqfxr2b4F3/ANq+GtvalQv2G5mtwQclgW3gkdvvkfhQB6ZRRRQAUUUUAFFFFABRRRQAUUUUAFFFFABRRRQAUUUUAFFFFABXn/xk1ifSPhrqJtjEHvCLNjIf4ZMhto7nbn6cntXoFeJ/tDajt03RNKWRf3tw1xInfCjap+mWagDzT4aeGbTxV43ttM1C3aaxW3klnVXZcALhTlSD94iveBo3jLwon/Ek1L/hINPUkiy1N8XCjk7Um7+wbjoMgVwf7PGl79Q17WHibCJFaQyfwnJLOv1GIz+Ne90AcfonxD0bVdQGl3on0jWR97T9QQxPnj7pPyvnPGDkjnGOa7CsnXPDukeI7M2urWEN3EAQu8cpnGSp6qeB09BXJSeHPFnhRll8LaodWsFI36TqsnzhdxJEU3UHBwA2cdcngUAeh0VwcfxU0O1SSLX47rRNRhQM9ldxku5P/PMrkSDIIBHJ9BVeXU/G3i5vK0Wx/wCEb0pgQdQv1D3TggfchBwvOeSeRg5B4oA6vX/E+jeGLL7TrGow2iHhA5y7nIGFUZZjyOgOOp4rl01/xh4t40DTBo2mt01HVE/eOOeY4eo7EFuOnWtbRfAGi6PfHUpUl1LVGOWvtQbzpc7t3GRhcEDG0DFdXQB5+fhJoF7DPJr0t7rOpTj5r+6nYSIQSR5YUgIoJyAOO3TikWx8ceE+NPuh4n0xTxb3jhLtF9FlPD9/vc+/avQaKAOU8P8Aj7RdfuWsd82n6rH/AK3Tr9DFOpxnhT94Y547cnFdXWJr3hXRfE1uIdX0+K4KghJCMPHnurDkHv161y8mj+NfCL+Z4fvl1/SxktpupSFbhBleI5sHdxu+90/2ieAD0OiuCT4s+GoopI9Sa703UoSqyadcwN5+4nAVVGQ+eCNpPBGcdKhN1458YORZwjwrpDdJ7lRLeyjB+6gO1OvUkkYBGelAHS+IvF2ieFLP7TrF/HBnPlwg5klI7Ko5PUewyMkVzv8AaPjbxWP+JXYDw1p7Ej7VqCbrplDYysPRSQP4vyIwa1/D/gPQ9Ana9jge71JjmS/vG82ZjgDO49OnQYxXU0AfPXxe8A2fh7w/YaxFcX97qL3QivL27naRpQVO0tk4UAqAAB0OOaufs83zC917TSBsZYrgEnnPKkY9K9A+LmnDUvhnq6YfdAguECjJJRg35V4h8GdQ+xfFDT02qVvYJbcsWxt+XeD7nKAY96APqiiiigAooooAKKKKACiiigAooooAKKKKACiiigAooooAKKKKACvmb46al9t+IKWiurJY2ir8vVWYliD+GD+NfTNfGHiy7TUPGWv3duweObUJjEykneN5CkE+ox+fFAH0J8DdM/s/4bwzsjK99cS3JDdwSFUj2Kqtel14/oXxN0nwLolt4b8UadeaTfWFquyJSLgTLjjaynhic8NgD1rbtrnxp43jFxDLF4Z0STBRkZZ7yZc9c/djyB7kHI560AdJ4j8Z6F4VRRql8i3EmPKtIvnnlJyBtQckEgjPTPGa583Pjnxam20t18LadJ/y3uVEl4ykDonRDz3+YY7EVt+HfA+h+G2ae1tjNfvzLfXLGWdzjBJduRnJ6YrpqAOO0/4ZeF7S1mjurH+1Li4GJ7vUWM00hznO48rzg/LjkA9eaz08I+IvCsu/wlq5ubDOTpOquzogz0jl5ZR7HI7nJr0GigDh9N+JNgL2PTPE1rL4d1VlyIr4gRScZJSX7rDPHXrx14rtwcjIqlqmk6frNm1nqVnDd279Y5lDDOCMjPQ4J5HNcafBeueGY2k8F60ywqcrpWpEy2+OPlR/vJ046jntyaAPQKK8vk+M+k6QtxaeJdPutN1m34eyi2ziQ5wNkinb/wB9FcdOetXI7fxr40jSW7uI/DWjyrlYLSQS3cqn+9JjamR/dyecH1oA3/EXjfQ/DEsNte3Jlv5yBBYWqmW4kLHA2oOeTnBOM4IGTxWFjx14tA5HhTS3wSBiW9kUg8Z+7H/D/tD1GCK6LQfBuheGmeXTbJVupcmW6lJkmlJOSWc5JJPJ9a6CgDjLP4Y+E4NPltJ9LW8e4+ae7u3aS4kb18zO5Txn5SoB5HWqEfhzxZ4SH/FNaqNW05R8umao2XQcfLHMORx0DZHH416FRQBxmlfEXSrvUE0nV459C1h8bbPUF8vzMkgGN/uuCQQCDyRxmuzrN1jQ9M1+xNnq1hBeQE52SpnB9QeoPuK45vCfibwoiv4P1c3lpGMf2RqzFkKgEARy/eU9MA8e4AxQB3Go2aajpl3YuxVLmF4WI6gMCCf1r4x0q6k0HX9PvJImMum38bvExwSY5BlT6dMV9FP8atFskltNU0+/tdchcRtpqKJSzEDG2QHaV56kg8Hj18E8aWt9D4u1c6jp7adcXkzXZt2lWXaJfm4ZeGGSen07UAfZIIYAg5B6EUtc14A1D+1PAGh3ZQIWs0UqGzjaNvX8K6WgAooooAKKKKACiiigAooooAKKKKACiiigAooooAKKKKAMXxVrQ8O+FNT1fGTa27ugxnLYwuR6ZIzXyH4b0dtb8Q6Poy+YPtl1HHIYsblQtl2Gf7q7jn2r6P8AjbqX2D4a3kAZQ95LHbhW6sC2Tj3wM15T8D9M+3fEmO7ZX26faSSgjoGb92AfqGb8qAPedI8D+HdEtJLe302KUzDE81yPNlm653s2Sep46c8AViz/AA9uNGvDf+CdWfR3Zt0mnygy2cx3ZI2E5TOSPlIwOBt6131FAHAwfEG40V1tvG2ky6O+VUX8QMtnIxz0cD5ScdDzz6DNdta3Vve2sVzazxzwSqGSWJgysD0II4Ip00EVxA8M8SSxOpDo4DKwPUEHgiuKl+HY0uaW78H6nPoVw772twPNtZDxnMRPGcdQQfw4oA7uivI5fjHJ4fkudP8AEOkfadRt1B87SLhJbd89CxLAxD/eHqcVq6fYeJfHVsl7q2uRabpMwylho0wZypAOJJx39QvHvzigDZ1z4gaNo16dNhM2p6xzjTtPQzSg4J+bHCjpnJ4yD0rKk0jxp4xTbq99/wAI3pT5Bs9PYNdSKQOHlOVXvwo7kHPBrqtA8MaN4Ysvsuj2ENrGcbig+ZyO7MeSfrWzQBzun+CPDWl6bJp9to1qLeXImEqeY0uc53M2WbqepPHHSufm8Cal4fuDeeCNZkslGSdJvS01m/ThQTujPB5B7gDA4PoVFAHBW/xGXTbuKw8Y6ZNoNxI2yO4c+ZaStuwNsoGB2PzYwOTgc128M0dxCk0MiyRSAMjowKsDyCCOCCO9MvLO2v7V7W7t4ri3kGHimQMrDryDweQK4mXwBcaCz3XgvV30k5LNYzky2bnnOVPKfVfyNAHf0V4+3xu/sw3en6povnarbSiLzLG6RrN2JxlpWP7sf7wOO+O2zbaB4h8bWcV14j12ODT5lBOmaNJhSCOkk2ct15C8e5FAGtq/xE0ix1E6VpiTa1q44Nnp4EjLzg72+6uD1yeO+KzJPD3i/wAXsG8Ran/YmmEc6ZpMn72QEEESTEZxzyAMEdsgGux0fQdJ8PWQtNI0+3tIeMrEgBYjoWPUn3OTWnQBz1t4J8MWekNpcOh2f2Jzl43jDl24+ZmbJY8DkknivAPi/wCD7Lwn4gsDppuvsl3A22OaVpFiKn7qs2Tj5icEnqa+oK8h/aCsBL4R07UBuJtb0KQBxtdSCT+Kj86ALPwE1JbrwFNY7cPY3joctnIbDg+33iPwr1Wvnj9nvUfJ8Ua3pZTP2q0juQ+77piYrjHfPm5/CvoegAooooAKKKKACiiigAooooAKKKKACiiigAooooAKKKKAPBf2hNXkN1ouhiFfKCteNJuBJblAMdQACTnvkehq1+zzp4FvrupsGDPJHAvPBVQT+eWrh/jNqf8AaXxQvlDK0dhBFaoy+wLsD7hnYfhXffDv4d20/wAP9N1uC/v9G1qdWnN5bzFdyb8qHU/Ky7VBwRjmgD2qivGD8V9b0Oa906Wyt/FMlnGWa/0gOETHH70bSoPIztYgfXgauj6ZcfEiyF3rfim3u9PfltL0aQpEATkLKxw7HBXKsFx0IyM0Abup/EXTYr19N0KGbX9UxzBYYZU93k+6o/Hse9Uj4X8UeLJxL4r1YafpuQRpGlOy7gGJAlm+83GAduAcZG012WlaPp2h2KWWl2UFnbp0jhQAZ9T6n3PJrQoAydK8O6Nomn/YNN022t7YjDosY+cf7RPLfU5rmdR+HEMFw+oeEdRn8O6mcki3w1tKSBw8TZXsOQB6kE4rvKKAOBbxtq/hw7PGWjeRbg4OqabultuvBZTl4xyOuR784rsNN1TT9YtFu9OvYbu3bgSQuGX6HHQ89DzV0gEYNcRqfw902C8l1fQL2Tw7qLcyTWhAhlPbzIz8rDP06k9eaAO4pjMqKWZgFAySTgAV4yfi/rOmLf2r6db+IDaY/wCJrpfmfZVDE7TJhTgjK5CkjqMkitvR/D8nj+1XUfEPiePVbGTkabpUpjtQDjAcjDORg8NjB7A5oA1r34jWk15Lp/hmxn8QX8fDC0IEMZ7b5T8oH0yfTNVP+EO1/wAUP53jPWXjtCcro+lsYocZBxJJ95+nYjnoRnFdtp2mWOkWSWenWsFrbR52xQxhVGeTwO5PJPertAGZY6FpOmad/Z9lp1rDZgY8lIgFPOeR3555rk7z4dNp1wb7wVqs3h+7Jy1sq+ZZy8EYaI8KeRyOnJxnkd/RQBwCePr/AEAiHxtosmngHA1K0DTWj8DkkZZMknhs9OprtrG+tNRtI7qyuYrm3kGUlhcMrfQjipZI0ljZJFDIwIKsMgg9QR3FcJqHw/sdHkm1XwzqsnhqcnfIImH2Rzg/fiPy4+mMdsUAd/XIfE7Sxq/w01+13lCtq1wCB1MREgH4lMfjXDn4xavaWNzG2kW+pNBKsR1izMpsOf4mO3IxxnGQecHjnd07wivjW0i1HxP4kTXrdvmS0sJNlkrbcdFOWIOeSevYcigDxL4V6gbD4laFOELCaQwFc4wJFK598cHFfW9fE8ynw/r8igM5029OA3ylhHJx9MgfrX2nbyie2imAwJEDAZ9RmgCWiiigAooooAKKKKACiiigAooooAKKKKACiiigApjOqKXchVUEknoAO9PrnPHd4lh4D125kAKpYy4UsVDEqQBkEHkkDigD5M8QXkms+I9UvFUPJe3kjKsXIYsxC7frxX0XpHw41G+0yztfF2sPPZ2sEcEOk2DNFbqqoFG9s7pDjrk4yT1HFeDfD/Tf7T8d+H7PDlRdJKxQZICfNk+2QM/WvsSgCnp2m2Ok2aWmn2kNrbp92OFAqj8BXOa18PdH1Sc31j52kaqB8l7p7+W4PbcB8rD2I+hHWuvooA8+XWvGXhM+Xr9gNf09SANR02PbMo9ZIec/VT+Brp9B8U6L4mgaXSNQiuNv30U4dDxwynkdfStquN8V+C/DmoM+t3E39jajCpP9r20wt5Ewu3LMCAwAAHzdhjIFAHZVDcXEFnbvPczRwxIMtJI4VVHqSeBXjlp8QfGEMGpR6PZHxbZ2ikpq0dq0PO4AjHAlIGT8g54PTmtLw1pGjfEB01HXvEp8QzQvu/szBt4LdgzYDW5wxPbL5yBjJFAG1P8AEN9Vc23gvSpdamOV+1NmK0jOOrOR82PRfzFNh8A32uTC78baw+pnIZdNtgYbOL2K53P9WP1Brt7a3htbeK3t4Y4YYlCJFGgVUUDAAA4AA4wKsUAVrSxtLC1W2tLeKCFRgRxIFUdugrldU+HelXN1JqOkS3Ghas2D9qsG2hiM43x/dccnqAcdxXZ0UAeep4k8WeFl8rxVpP8AadohGNV0lCTt4GZIeoPclePQcZrrdD8Q6T4jshd6Rfw3cPGTG2SpPYjqD9a1a4XxV4M8M73197v/AIR3UYst/alrKIG6EHcOFbOecjJ4GccUAd1VW9vrXTrSS7vLmK3t4/vyysFVecDJPuQK8ai+JXjKPS7x7DT21+wt9q/27HYvEuCBlvKOC+3kkrtGfQYJ3vDfh7w/42kTWdZ8QL4quIySts/7u3tiSOBbnBHQD5xkjGc8GgDSfx/ea8z2/grRpdSPT+0bnMVmpyRkMfmfG08Lj6g0Wnw7k1R1vfGuqza3d5BFqMx2cR64EYxuwe7dcDgGu6jijhjWOJFSNAAEUYCgdAAKloArxWdtBai1it40twu0RKgC49MdMVx+p/DizN2+peGr2fw7qZO4zWYBikO4E+ZEflYHn098jiu4ooA+PfH2m6tp3jPUoNba3e/l2zSSWylY5NwHIB6ZxyOmc4r6R+F+qprHw10KdQQ0VsLZ1Ztx3RExkn67c49CK8t/aF08Q6/oWprk/abeW2cbeBsYMDn1O8/981vfs83yv4c1nTdmDBeibdn7wkUDGPbZ+tAHstFFFABRRRQAUUUUAFFFFABRRRQAUUUUAFFFFABXlPx+vY4PAEFoVRpLu/iRQWwVADMSB3+6B/wKvVq+fv2hNRE2t6JpowRbwyXDEHkFiFwfwXNAHKfCiTU7Txi2qabo0uqiyt2M0UUoRlVyBlcjDNjOF4zjqK+hfD3jrRPEjfZre4a21EY8yxul8udDjJBU9cDPIyOM9K4D9nnTPJ8P6zqzbw13drAARwViXIYHvkyMP+A13XjbRvCN9pbXXilLWCKIfJeO/lSRnBwFcYbP+yM5OODQB1lUtQ1Kx0qze71C7htbdAS0kzBR0Jxz1OAeOteQ6TrnjwQXaeEI7rX9FjgLWt5rUXkyM+7hUJKtMNo6kDknJGADb8KW3hfxLrrTeJtSvNT8SwnH9n63EIBB8o+5b/cPAzkA9mIB5oA35PHOreI5Db+CNGa6iO5Tqt+WitUII5UY3SdT0x04zzU9l8O47yZLzxdqU+v32d3lyjZaxHOQEiHHHq2fwziu4VVQBVUADoAMAU6gCKGGO3hWKGNI40GFRFCqo9AB0rnte8DaF4glN1PbPbX4Hy31o3lTqfXcOv45FdNRQB575/jnwexE8I8VaQp4liIivYlyPvKflkwD2IJwScDiug8PeNND8TZjsLwC7TiS0mBjmjPOQyHnjBroq4vx1o3g64sRqPiR4bCSAgxX6SeVcRkEkBGX5ic5IXnnnGaAO0rP1TV9O0Sya81O8htbdeDJM4UZ64HqeDwPSvJNO8Q/Ec6HdP4dt7jWdMjjQWl/qlusVy4H3iq7h5o2jIZuWJ6seK0/Bun+Dte1c3epaldax4mhOXh1oGKWAjPC25woAzngNtJ4INAGrL4x8Q+KFMHgnRykDr/yF9UVooQCuQUTG5jyMHGPYjmrlj8ObJ7tNQ8SX1x4g1BTkPdgCGM5/ghHyr+OT79q7UAKAAAAOABTqAGIixoERQqqMAAYAFcxrngHRdbuvtyrLp+qDlb+wfypgc55I4bp0YGuqooA88/tLxt4QkYatbDxLpK9LyxTy7qMAfxxZw3/AAE5798V02geLdE8TK/9l3ySTRkrLbuCksZBwQyNhhg+1btcD8QNK8EpAuq+IblNLvo8GC/tZTFdbgRjZt+ZyDjjBxknjrQB31Zms69pPh+1+06tqEFnF0DSsBuPsOp/CvKLTXvic2iTSafZ3V3patGINQu7RUvjFzuYQbsOQMYJA3cH5snG34D0/wAG6zePqy6hNrPiFf8AXPqx/wBIt27gRNxGAcgbQQOQDjigDk/i1r974v8ACK3FjoF5Do1jdRztqF3+6aQkMm1IiNxX5gSxI6dOhrK+Ad8tv45vbQoSbqyJVgeF2MCfzzXt/jfTRqvgfWrHdt8yzkwQM4IUkYH4V8v/AA31L+zfiJ4buihYPdrbsobH+tBjyfYFgce1AH2DRRRQAUUUUAFFFFABRRRQAUUUUAFFFFABRRRQAV8nfFrUf7R+JusPldttst1ZTkEKoJ/HLEfhX1bJIkMbyyOFjQFmYnAAHJJr4k8y51vUDJO7S3eoXJaRgoBd5H5OAMAkknAGKAPdvh/deLZfA+k6J4Z0c2ECIWuNX1UAKGZ2ZvKiGS454JwOxA612mmfDrTYbmK/125uNf1NAP8ASL8hkU4wdkf3VHXjk+pOM11tlbCzsLa1DbhDEsYPrtAGf0qxQAgAAAAwB0rF17wrovia18jV9PiuMAhHK4kTryrDkHnPXrW3RQB53Jo3jTwi3m6Bfr4g0xcltN1J9s6jjiObnPf7w4/2ieNfRviDouq3a2FyZ9K1To1jqCeTJnJGFJ+Vun8JPUdDxXW1x/j698GWukEeMPsrQsCYopBmZiP+ee35gf8AaBGM8kUAdhWRrfiTSPDdr5+r38VshHyhjlnPoqjlj7AV5Vp1h8RoLK9Two1/a6OYwLWHXyrXSkEA+WCMoMZwr8DHTnNaHg5/CGn+IBBrcN/B4ulwfM8QtullJJUeS5+QjKkAryegJxQBstr/AIu8XS+V4Z04aPpeSrarqkZ8xwGAJih69MkFiM99pFaWkfDrSNPvF1LUXm1nVeM3moN5hByT8q/dUZboB2HfmuxooAKwtf8ACOieJQh1OxR5kIMdwhKSoR02uuGHU963aKAPPJbHxv4PbzNLuP8AhKdKA5tLxxHdxAL/AAyAbX5HQgHoACSTW3oXjzRNduWskllstSQ4ewvo/KmU5A+6ThuT1UkV1FcN8QLrwPHaxweKktprhxi3hjXddknoYwvzrkrjIwMgAnnFAHc1ia94q0Tw1D5mq38ULnhIgd0jnsFQZYk47CvLbOz+KS6Ldx6HLd2+lNj7LFqzI2oKmMsFY8AnJAD4K4x8uM1s+BZvBNpqbWssNxaeKWbEv9vtuvJGJ6K7cMD229cZwetAGi2qeNfGOU0ayHhvS24+33677mRSBykI4XvyW9CCCCK2NG8AaLpN7/aMyTalqpJY39+3my53buMjC4PTaBjtXV0UAFc5r/gjQvEjrPfWYW9TBjvIGMUyEdCHXBro6KAPPGi8c+EW/dFPFejggFHIivoxznBxtkA49CScYAya+YtRX7Pe3gtzPH5Nw7RmVPLlUBiRuUE7WxjgHj1r7gr5b+NWm/YfifeTbsrf28NwBjAUgeWR7/cz/wACoA+l9Kvl1XR7LUURo1uoEnVW5IDKGAP0zV2uC+DeoNqHwy0zeSWty9uSxyTtYgfpiu9oAKKKKACiiigAooooAKKKKACiiigAooooA5D4namdK+G2uzgKXe1aBQTjJk+Tj3AYn8K+dPhhpg1L4l+HrUhvLhmNwzAZx5Slhn2LKo/GvXv2gL/yfB1lY4B+1XqknPICgnOPrgVyn7PmnGbxTrGpnIFvaLbqMcEuwY8+o8sfnQB9D0UVzfiHxvofhqVLa9ujJfS4ENjbIZZ5STgAIOec8ZxnBxmgDpKwde8X6H4aQf2lfxpM/CW8YMkrnsAi5J/KubLeOvF6kJs8KaU4B3ECW+dec99seRj1IznPat3w94J0Lw0DJZ2hmvXx5t7ct5s8repY9PXAwPQUAYS3vjjxfj7DbL4X0lj/AMfF2BJeyLg8rGPlTPH3jkdRkcVsaB4D0TQLo36xSXuqEDdqF65mnJ2heGPTgdscHHSuqooAKzdY0LS/EFkbPVrCC8gzkLKmcH1B6g+4rSooA89PhPxN4VAfwhrAu7NP+YTq7F1ACkYjlHzL2wp49wBg3dL+I2ny3Sadr9rP4f1Unb9nvuEc+sco+Vh+R9sc12tcV4y8U+FLWI6TqsMWr3kuVTSoYhPMxwDgqM7eoOTjjkZxQB2SsrqGVgVIyCDkEVz2v+N9D8OMIby6Mt6/EdlbL5s8h9Ag/mcD3rzOHwT8QHsr5fD99L4b0qbmHSp70zSgDONsmCYicDIDHqeSOK2fCmr+F/B86afq+hyeG9VlO03V+xlW6YAZIuTwfvZwSAM9B0oA1Ubx14vk3Ef8IrpJIKg7Zb2Vc9x92PI7HJHI561u+H/A+heHJWuLS1Mt85zJe3TmWdzgjJdskcEjjFdGGDqGBBUjII5BFOoAKyNc8N6R4ksza6vp8F1HjALr8ycg/K3Veg6HtWvRQB563h7xb4TxJ4Z1X+2LBMZ0rVH+cLk8RTdQcEABuOOvatDRviJpeoTR2OqxXGiasVG6y1BPLJOMnYx+Vh1weDgZIFdlWbq+h6Xrtk1pqthBeQN/DKoOPcHqD7jmgDRBBGRS156PCniXwrL5vhLWGvLDvpGquXVR6RS/eT2ByO5zVzT/AIj6f9vTTPEVtP4e1Jx8kV/gRycAkpKPlI5x168deKAO2rwn9obT8PoOphh1lt2UDrkBgSfwP517tXm/xw077Z8NLq4XAaymiuPu5JG7aQPT72fwoA5v9njUPM03XdMIcmCeOcMWyMOpGAO3KE/jXtlfMXwN1P7D8SltW3smo2csIVTwGXEgYjv8qsB9a+naACiiigAooooAKKKKACiiigAooooAKKKKAPnP9oHURceMNK09QpFpZNKzA5O6RiMEdsCMH/gVaXwk8SaN4R8G3Et1LPcalqN2zQ6faxGWeQLhRhR0B9WIHvXm3xD1V9W+IGv6hJEYiJ/JEZOcCJQg599ufxr6N+GPhmx0LwRpEsdpCt7c2iTTziILI5cbsMevGQPwoAqJB448XfNeSr4W0tsgQQuJbyRSP4m+6nfp8w9iM1v+HvB2i+GTLNp1oPtcxJnvJmMk8pJySztycnk+vXrXRUUAFFFFABRRXIat8QtIsNQOl2CT6zqoODZ6eBIy84O5s7Ux33EYoA6+uS134g6Jos7WUTS6lqh4XT9PTzZSeMbscKORySPbNZB0Hxj4wYN4i1P+wtKYD/iWaW+ZnGDxJMR78hRgjsCM11uieG9H8OWv2fSNPhtUP3ioyznA5Zjkk8Dkk9KAOUXTPG/itd+r3q+G9Ocn/QbBg9yV54ebouf9nn3B4rpfD/hLRPC8BTSbCKB2/wBZOeZZO/zOeTzzjOK3aKACqeoafZ6rZyWV/axXNtIMPFMgZW/A9/ftVyigDz//AIQPUvD3z+CtZezhViw0y+LS2pyxYqvVo+SeVz1zgnmn2XxFFjdJp/jHS5vD9433ZpD5lrMePuyrkDr0bGOBnPFd7Ve7s7a/tntruCOeBxh45FDKR7g0APhmjuIllhkWSNhlXQggj2IqWuAuPAF1o9z9u8Eas+kybgZNPn3TWc3JJBUncnXHynAAwAOTRB8Q5dGljtPGulS6LMxCLeITLZytgnhx90nB+Vufc4JoA7+ioLa5t7y2juLaeOeGQZSSJwysPUEcEVPQAVQ1TSdP1uyay1Oygu7duscyBgDgjIz0OCeRyM1fooA8+HgvXfDGX8G60RarkjSNTJlg7fKj/eQcHjkc9uTVe88YW+t6PqHhbxPZTeHNVvraS1T7WA0EjOCqmOUfK3JBwcHPAzjNek1Uv9OstUtHtb61huYHBDRzIGUg+xoA+OvB+onS/FWhagRJiC7iLBWwSpbaRn3B5r7Qr4x8YaWuh+L9b02AqiW103lbBtCKTuUD0wCB+FfW3hXUW1fwlpGoshRrmzilKlskEqD170AbFFFFABRRRQAUUUUAFFFFABRRRQAVV1G7Ww026vGxiCFpDk4Hygn+lWq4j4taj/Znwx1qQAM00Qt1GcHMjBMj6Ak/hQB8uWNo3iHXLSzLMr6leqjMPmK+Y4yffAP6V9sgBQABgDoBXyn8INO+3/E3SvmKrarJcHjIOF2ge33v0r6toAKKY7rGhd2CqoySTgAVxl/8R7F7qSw8OWdx4g1BTtKWf+pQ/wC3KflUfTJ9AaAO0LBVLMQABkk9BXGav8RtOtb7+ytEtp9f1csFNrYYZY/m2kySfdQA9cnjvgc1RHg/xD4ocTeMtZMVk2SNH0rMUQzjiSXO5+hyBjk8HBxXZ6Xo2m6JaC00yxgtIF/ghQKD16469T1oA48+GfFPiobvFOr/ANn2DgH+y9KcruUjlZZerdcEL8vXrwa6zRfD+k+HLIWWj6fBZwdSIlwWPqW6sfckmtSigAooooAKKKKACiiigAooooAKhmhiuIXhniSWJ1KsjqCrA9QQeCKmooA4N/h3/ZNxLeeDtUl0SWRiz2gHmWkh45MZPB46qQfw4qKPx7f+HpVtfHOkSaeOi6pZhp7OQ4zyQNyE4PBHYngc16DUUkSTRNHKiujAqysMgg9QQeooAjsr211C1S6srmK4gcZWWFw6sPYjirNcJqHw5itppb/wjqM/h7UWJYiD5raUnH34jx26jHXJDdKiTxxrHh1RF420U26BiDqmnBpbVhkgFl5aPjHXPc8dKAPQKKpadqdlq1kl5p91FdWzjKyROGB/Lv7VdoA+Zfjpp4s/iItxlSt7ZpJtAxgqSpz65xmvUPgfqx1L4bW1uxkaTTriW0ZnOd2DvXHsFkUAdsemK5z9ojTS2m6Dq4KgQ3L2rjHLeYu4c+g8tvzql+zxqGy817SyXO9YrpB/CMZVj9TlfyoA96ooooAKKKKACiiigAooooAKKKKACvFv2h9SKaNoekgf8fF21wzA9BGuACPQmTP/AAGvaa+YvjfrEep/EI20RBXTrZbdiDxuJLHjsRkCgDd/Z8sQdU17VpGCpBFHbqWGBliWJz7bQPxr0S8+I8N7evpvhDTpvEV8vDS25C2kJ2kgtMfl7dATnkA54rivhP8ADuz1fwVb6lq17eXFlezSTjTAxjgDKxjy4HLkhAecDBHBxmvZ7DT7PTLNLSxtora3jGFjiUKo/AUAcT/wg2r+JRv8a609xbk5/srTyYbYcDhmGHfkHqR6jFdrp+m2WlWaWmn2sNrboPlihQIo/AVbooAKKKKACiiigAooooAKKKKACiiigAooooAKKKKACiiigAprKGUqQCD1B706igDh7/4b2Ud82qeGbqXw9qZ+89mAIZfaSL7rD6AdSetVZfGHiDwnIE8YaR5un5A/tfS1Mka5bGZY+WTseMjnAyeK9CooA84+JE2neLvhHqt1pd9bXcUca3KSxkNtKMGI9VbAIwcEZIPevHfg3qX2D4maeh8zZexSQbVOASRuGfUDaa9v134Y6PqRuLnTHn0a+lRlaWxYIsuVK4dMbWHzHtn0Ir5k0a/Ph/xJp19IXA0+9RpTFwWVHwwH1UEY96APtWio0dJEDowZWAKkHIIPQ1JQAUUUUAFFFFABRRRQAUUUUAFfG3jvUBqXjjxDeqhVTeSIozn7vy5H125/GvrjXdTXRfD+paoyb1srWS4KZxu2KWx+OMV8eeF7BtV8TaLYs5D3V7EGZvm6sCSfWgD658I6cNI8H6PYBg3kWcSFgMZIUZP4mtukAAGAMAUtABRRRQAUUUUAFFFFABRRRQAUUUUAFFFFABRRRQAUUUUAFFFFABRRRQAUUUUAFfHvxF00aZ8Q/Edgu0D7SZVAGABKokUfhuxX2FXzj8ftNFt4103UFCKt7ZGNgBgl42OSfX5XUf8AAaAPaPh9qf8AbHw+0K9JkZ3s0R2kOWZlG1iT3yVJ/Gumryj4B6gLnwNcWRLFrO8dcseMMAwA9ua9XoAKKKKACiiigAooooA+eNe+N3izTfEusadbW2kGCzvpraMyQyFiqOVBJDgZwB2rP/4X340/59tE/wDAeX/45XE+Lf8Ake/E3/YXuv8A0a1ZNAHc+Ifi74o8TaDdaNfRaZFbXShZHt4ZFfAYNgEuRzjB46E1y2g63d+HNdtNZsI7d7q1LGNbhSyHcpXkAg5AORz1rOoNAHpv/C/PGn/Pron/AIDy/wDxyj/hfnjT/n10T/wHl/8AjleZ0UAemf8AC/PGn/Pron/gPL/8co/4X340/wCfXRP/AAHl/wDjleZUUAem/wDC/PGn/Pron/gPL/8AHKP+F9+NP+fXRP8AwHl/+OV5lR/OgD2Twr8aPFWs+LNI0u8ttJEF5dLDIYYZAwB6kEuRn8K+gK+PfAP/ACUXw3/2EI/619hUAFFFFABRRRQAUUUUAFFFFABRRRQB5d8WviDrXge40ePSIrGQXqzGQ3UbNjZsxjaw/vH1rzn/AIX540/59dE/8B5f/jlbv7Rf/IQ8M/7l1/OKvFqAPTP+F9+NP+fbRP8AvxL/APHKP+F+eNP+fXRP/AeX/wCOV5lRQB6b/wAL88af8+uif+A8v/xyj/hfnjT/AJ9dE/8AAeX/AOOV5lRQB6b/AML78af8+2if9+Jf/jlc34v+IOteOIbWLVrfTkFs7PG1rCytkjBBLM3Ht6gVy9JQB0nhHx3rfgh7xtIW0dbvb5i3SMyqVzgjay4Jzz16Cup/4X340/59tE/78S//AByvMe1LQB6afj340wT9l0T/AMB5f/jle8eDNZuvEHg7StXvFiS4u7dZXWJSFBPoCScfjXx0eh+lfW3wv/5Jj4d/680/rQB11FFFAHxh/wAJT4k/6GLVv/At/wDGlHirxICCPEWrcf8AT2/+NZVJQA6SWSaaSaV2kllYu7uxLMxOWYk9SSSc0lJRQAe1FFFACdqWigUAHSiiigAooooAkguJra4iuLaaSGeJwySRsVZWHQgjkGtL/hKvEmf+Ri1b/wAC3/xrJooA1v8AhKvEn/Qxatx/09t/jR/wlPiT/oYtW/8AAtv8ayaM0Aa3/CU+I/8AoYtW/wDAtv8AGj/hKvEn/Qw6t/4Fv/jWT9aKANb/AISrxJn/AJGLVv8AwLf/ABpP+Eq8Sf8AQxat/wCBb/41lUUAav8AwlPiT/oYtW/8C3/xo/4SrxJ/0MWrf+Bj/wCNZVLQBq/8JT4k/wChi1b/AMC2/wAaT/hKvEn/AEMWrf8AgW3+NZdJQBavtU1HVDG2oahd3hiDCM3EzPsBxnGemcD8qrUlLQAUlFFABRRR60AFFFFAB+lLSUUAFaUHiHXbS3jtrbW9SggiXakUdyyqo9AAeBWbRQBrf8JT4kP/ADMOrf8AgW/+NfRfwYvbnUPhzbXF9dTXE7XEwMkzlmIDkDJNfLwr6b+BX/JMLX/r5n/9DNAHzJRRik7UALRRzS0AJRRijpQAUUtFACUUGjBoAKKOaO3SgA70UUtACUUtIM0AFJ2p1FACUfSijFABRRiloASilooASiiigAoNJ2p1ACUUUYzQAUUYooAOO1HWlooAKSjFGKAAV9N/Ar/kmFr/ANfM/wD6Ga+ZBX038Cv+SYWv/XzP/wChmgCX/hSHgL/oFT/+Bs3/AMVR/wAKQ8Bf9Aqf/wADZv8A4qvRKKAPO/8AhSHgL/oEz/8AgbN/8VR/wpDwH/0Cp/8AwNm/+Kr0SigDzv8A4Uh4C/6BU/8A4Gzf/FUf8KQ8Bf8AQJn/APA2b/4qvRKKAPO/+FIeAv8AoFT/APgbN/8AFUf8KQ8Bf9Aqf/wNm/8Aiq9EooA87/4Uh4C/6BU//gbN/wDFUf8ACkPAX/QKn/8AA2b/AOKr0SigDzv/AIUh4C/6BM//AIGzf/FUf8KQ8Bf9Aqf/AMDZv/iq9EooA87/AOFIeAv+gVP/AOBs3/xVH/CkPAX/AECZ/wDwNm/+Kr0SigDzv/hSHgL/AKBU/wD4Gzf/ABVH/CkPAX/QKn/8DZv/AIqvRKKAPO/+FIeAv+gVP/4Gzf8AxVH/AApDwF/0Cp//AANm/wDiq9EooA87/wCFIeAv+gTP/wCBs3/xVH/CkPAf/QKn/wDA2b/4qvRKKAPO/wDhSHgL/oEz/wDgbN/8VR/wpDwH/wBAqf8A8DZv/iq9EooA87/4Uh4C/wCgTP8A+Bs3/wAVR/wpDwF/0Cp//A2b/wCKr0SigDzv/hSHgP8A6BU//gbN/wDFUf8ACkPAf/QKn/8AA2b/AOKr0SigDzv/AIUh4C/6BU//AIGzf/FUv/CkPAX/AECZ/wDwNm/+Kr0OigDzv/hSHgL/AKBU/wD4Gzf/ABVL/wAKQ8B/9Aqf/wADZv8A4qvQ6KAPPP8AhSHgP/oFT/8AgbN/8VSf8KQ8B/8AQKn/APA2b/4qvRKKAPO/+FIeAv8AoFT/APgbN/8AFUf8KQ8B/wDQKn/8DZv/AIqvRKKAPO/+FIeAv+gTP/4Gzf8AxVH/AApDwF/0CZ//AANm/wDiq9EooA87/wCFIeAv+gTP/wCBs3/xVdd4f8O6Z4X0lNL0mBobRGZ1Qys2CTk8kk1rUUAFFFFABRRRQAUUUUAFFFFABRRRQAUUUUAFFFFABRRRQAUUUUAFFFFABRRRQAUUUUAFFFFABRRRQAUUUUAFFFFABRRRQAUUUUAFFFFAH//Z"/>
          <p:cNvSpPr>
            <a:spLocks noChangeAspect="1" noChangeArrowheads="1"/>
          </p:cNvSpPr>
          <p:nvPr/>
        </p:nvSpPr>
        <p:spPr bwMode="auto">
          <a:xfrm>
            <a:off x="4419599" y="2587193"/>
            <a:ext cx="994207" cy="99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79634" y="4467135"/>
            <a:ext cx="779408" cy="173028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788" y="5439807"/>
            <a:ext cx="378773" cy="378773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610646" y="6174206"/>
            <a:ext cx="129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蓝牙基站定位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828257" y="3207869"/>
            <a:ext cx="2022649" cy="3005104"/>
            <a:chOff x="1266515" y="2048045"/>
            <a:chExt cx="2022649" cy="300510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1266515" y="2048045"/>
              <a:ext cx="620412" cy="651533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402657" y="3419228"/>
              <a:ext cx="1886507" cy="1633921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3178040" y="3910960"/>
            <a:ext cx="623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高频打卡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481783" y="3800558"/>
            <a:ext cx="1111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指纹打卡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53247" y="6001491"/>
            <a:ext cx="1111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人脸识别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考勤结果查看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49" y="6405564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963" y="1413156"/>
            <a:ext cx="6306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项目现场管理</a:t>
            </a:r>
            <a:r>
              <a:rPr lang="zh-CN" altLang="en-US" sz="1600" b="1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人员登录</a:t>
            </a:r>
            <a:r>
              <a:rPr lang="en-US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系统后，可以按条件查看现场考勤信息。</a:t>
            </a:r>
            <a:endParaRPr lang="zh-CN" altLang="zh-CN" sz="1600" b="1" dirty="0">
              <a:solidFill>
                <a:srgbClr val="4645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92649" y="1929967"/>
            <a:ext cx="2119507" cy="4374429"/>
            <a:chOff x="221899" y="2132903"/>
            <a:chExt cx="2119507" cy="4374429"/>
          </a:xfrm>
        </p:grpSpPr>
        <p:grpSp>
          <p:nvGrpSpPr>
            <p:cNvPr id="8" name="íṣlîḑê"/>
            <p:cNvGrpSpPr/>
            <p:nvPr/>
          </p:nvGrpSpPr>
          <p:grpSpPr>
            <a:xfrm>
              <a:off x="221899" y="2132903"/>
              <a:ext cx="2119507" cy="4374429"/>
              <a:chOff x="5270882" y="2061548"/>
              <a:chExt cx="1650236" cy="3324083"/>
            </a:xfrm>
          </p:grpSpPr>
          <p:grpSp>
            <p:nvGrpSpPr>
              <p:cNvPr id="9" name="íṥļiďé"/>
              <p:cNvGrpSpPr/>
              <p:nvPr/>
            </p:nvGrpSpPr>
            <p:grpSpPr>
              <a:xfrm>
                <a:off x="5270882" y="2061548"/>
                <a:ext cx="1650236" cy="3324083"/>
                <a:chOff x="4822387" y="794461"/>
                <a:chExt cx="2547217" cy="5130884"/>
              </a:xfrm>
            </p:grpSpPr>
            <p:grpSp>
              <p:nvGrpSpPr>
                <p:cNvPr id="11" name="ï$ļídê"/>
                <p:cNvGrpSpPr/>
                <p:nvPr/>
              </p:nvGrpSpPr>
              <p:grpSpPr bwMode="auto">
                <a:xfrm>
                  <a:off x="4822387" y="794461"/>
                  <a:ext cx="2547217" cy="5130884"/>
                  <a:chOff x="8853485" y="3998913"/>
                  <a:chExt cx="3106735" cy="6257925"/>
                </a:xfrm>
                <a:effectLst/>
              </p:grpSpPr>
              <p:sp>
                <p:nvSpPr>
                  <p:cNvPr id="13" name="ísḷîḋe"/>
                  <p:cNvSpPr/>
                  <p:nvPr/>
                </p:nvSpPr>
                <p:spPr bwMode="auto">
                  <a:xfrm>
                    <a:off x="8853485" y="3998913"/>
                    <a:ext cx="3106735" cy="6257925"/>
                  </a:xfrm>
                  <a:custGeom>
                    <a:avLst/>
                    <a:gdLst>
                      <a:gd name="T0" fmla="*/ 8594 w 8630"/>
                      <a:gd name="T1" fmla="*/ 3320 h 17382"/>
                      <a:gd name="T2" fmla="*/ 8596 w 8630"/>
                      <a:gd name="T3" fmla="*/ 3320 h 17382"/>
                      <a:gd name="T4" fmla="*/ 8629 w 8630"/>
                      <a:gd name="T5" fmla="*/ 3353 h 17382"/>
                      <a:gd name="T6" fmla="*/ 8629 w 8630"/>
                      <a:gd name="T7" fmla="*/ 4419 h 17382"/>
                      <a:gd name="T8" fmla="*/ 8596 w 8630"/>
                      <a:gd name="T9" fmla="*/ 4452 h 17382"/>
                      <a:gd name="T10" fmla="*/ 8594 w 8630"/>
                      <a:gd name="T11" fmla="*/ 4452 h 17382"/>
                      <a:gd name="T12" fmla="*/ 8594 w 8630"/>
                      <a:gd name="T13" fmla="*/ 16371 h 17382"/>
                      <a:gd name="T14" fmla="*/ 7584 w 8630"/>
                      <a:gd name="T15" fmla="*/ 17381 h 17382"/>
                      <a:gd name="T16" fmla="*/ 1043 w 8630"/>
                      <a:gd name="T17" fmla="*/ 17381 h 17382"/>
                      <a:gd name="T18" fmla="*/ 33 w 8630"/>
                      <a:gd name="T19" fmla="*/ 16371 h 17382"/>
                      <a:gd name="T20" fmla="*/ 33 w 8630"/>
                      <a:gd name="T21" fmla="*/ 5859 h 17382"/>
                      <a:gd name="T22" fmla="*/ 33 w 8630"/>
                      <a:gd name="T23" fmla="*/ 5859 h 17382"/>
                      <a:gd name="T24" fmla="*/ 0 w 8630"/>
                      <a:gd name="T25" fmla="*/ 5826 h 17382"/>
                      <a:gd name="T26" fmla="*/ 0 w 8630"/>
                      <a:gd name="T27" fmla="*/ 4760 h 17382"/>
                      <a:gd name="T28" fmla="*/ 33 w 8630"/>
                      <a:gd name="T29" fmla="*/ 4727 h 17382"/>
                      <a:gd name="T30" fmla="*/ 33 w 8630"/>
                      <a:gd name="T31" fmla="*/ 4727 h 17382"/>
                      <a:gd name="T32" fmla="*/ 33 w 8630"/>
                      <a:gd name="T33" fmla="*/ 4452 h 17382"/>
                      <a:gd name="T34" fmla="*/ 33 w 8630"/>
                      <a:gd name="T35" fmla="*/ 4452 h 17382"/>
                      <a:gd name="T36" fmla="*/ 0 w 8630"/>
                      <a:gd name="T37" fmla="*/ 4419 h 17382"/>
                      <a:gd name="T38" fmla="*/ 0 w 8630"/>
                      <a:gd name="T39" fmla="*/ 3353 h 17382"/>
                      <a:gd name="T40" fmla="*/ 33 w 8630"/>
                      <a:gd name="T41" fmla="*/ 3320 h 17382"/>
                      <a:gd name="T42" fmla="*/ 33 w 8630"/>
                      <a:gd name="T43" fmla="*/ 3320 h 17382"/>
                      <a:gd name="T44" fmla="*/ 33 w 8630"/>
                      <a:gd name="T45" fmla="*/ 2704 h 17382"/>
                      <a:gd name="T46" fmla="*/ 33 w 8630"/>
                      <a:gd name="T47" fmla="*/ 2704 h 17382"/>
                      <a:gd name="T48" fmla="*/ 0 w 8630"/>
                      <a:gd name="T49" fmla="*/ 2672 h 17382"/>
                      <a:gd name="T50" fmla="*/ 0 w 8630"/>
                      <a:gd name="T51" fmla="*/ 2075 h 17382"/>
                      <a:gd name="T52" fmla="*/ 33 w 8630"/>
                      <a:gd name="T53" fmla="*/ 2042 h 17382"/>
                      <a:gd name="T54" fmla="*/ 33 w 8630"/>
                      <a:gd name="T55" fmla="*/ 2042 h 17382"/>
                      <a:gd name="T56" fmla="*/ 33 w 8630"/>
                      <a:gd name="T57" fmla="*/ 1010 h 17382"/>
                      <a:gd name="T58" fmla="*/ 1043 w 8630"/>
                      <a:gd name="T59" fmla="*/ 0 h 17382"/>
                      <a:gd name="T60" fmla="*/ 7584 w 8630"/>
                      <a:gd name="T61" fmla="*/ 0 h 17382"/>
                      <a:gd name="T62" fmla="*/ 8594 w 8630"/>
                      <a:gd name="T63" fmla="*/ 1010 h 17382"/>
                      <a:gd name="T64" fmla="*/ 8594 w 8630"/>
                      <a:gd name="T65" fmla="*/ 3320 h 1738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630"/>
                      <a:gd name="T100" fmla="*/ 0 h 17382"/>
                      <a:gd name="T101" fmla="*/ 8630 w 8630"/>
                      <a:gd name="T102" fmla="*/ 17382 h 1738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630" h="17382">
                        <a:moveTo>
                          <a:pt x="8594" y="3320"/>
                        </a:moveTo>
                        <a:lnTo>
                          <a:pt x="8596" y="3320"/>
                        </a:lnTo>
                        <a:cubicBezTo>
                          <a:pt x="8614" y="3320"/>
                          <a:pt x="8629" y="3335"/>
                          <a:pt x="8629" y="3353"/>
                        </a:cubicBezTo>
                        <a:lnTo>
                          <a:pt x="8629" y="4419"/>
                        </a:lnTo>
                        <a:cubicBezTo>
                          <a:pt x="8629" y="4438"/>
                          <a:pt x="8614" y="4452"/>
                          <a:pt x="8596" y="4452"/>
                        </a:cubicBezTo>
                        <a:lnTo>
                          <a:pt x="8594" y="4452"/>
                        </a:lnTo>
                        <a:lnTo>
                          <a:pt x="8594" y="16371"/>
                        </a:lnTo>
                        <a:cubicBezTo>
                          <a:pt x="8594" y="16928"/>
                          <a:pt x="8141" y="17381"/>
                          <a:pt x="7584" y="17381"/>
                        </a:cubicBezTo>
                        <a:lnTo>
                          <a:pt x="1043" y="17381"/>
                        </a:lnTo>
                        <a:cubicBezTo>
                          <a:pt x="487" y="17381"/>
                          <a:pt x="33" y="16928"/>
                          <a:pt x="33" y="16371"/>
                        </a:cubicBezTo>
                        <a:lnTo>
                          <a:pt x="33" y="5859"/>
                        </a:lnTo>
                        <a:cubicBezTo>
                          <a:pt x="15" y="5859"/>
                          <a:pt x="0" y="5844"/>
                          <a:pt x="0" y="5826"/>
                        </a:cubicBezTo>
                        <a:lnTo>
                          <a:pt x="0" y="4760"/>
                        </a:lnTo>
                        <a:cubicBezTo>
                          <a:pt x="0" y="4741"/>
                          <a:pt x="15" y="4727"/>
                          <a:pt x="33" y="4727"/>
                        </a:cubicBezTo>
                        <a:lnTo>
                          <a:pt x="33" y="4452"/>
                        </a:lnTo>
                        <a:cubicBezTo>
                          <a:pt x="15" y="4452"/>
                          <a:pt x="0" y="4438"/>
                          <a:pt x="0" y="4419"/>
                        </a:cubicBezTo>
                        <a:lnTo>
                          <a:pt x="0" y="3353"/>
                        </a:lnTo>
                        <a:cubicBezTo>
                          <a:pt x="0" y="3335"/>
                          <a:pt x="15" y="3320"/>
                          <a:pt x="33" y="3320"/>
                        </a:cubicBezTo>
                        <a:lnTo>
                          <a:pt x="33" y="2704"/>
                        </a:lnTo>
                        <a:cubicBezTo>
                          <a:pt x="15" y="2704"/>
                          <a:pt x="0" y="2690"/>
                          <a:pt x="0" y="2672"/>
                        </a:cubicBezTo>
                        <a:lnTo>
                          <a:pt x="0" y="2075"/>
                        </a:lnTo>
                        <a:cubicBezTo>
                          <a:pt x="0" y="2057"/>
                          <a:pt x="15" y="2042"/>
                          <a:pt x="33" y="2042"/>
                        </a:cubicBezTo>
                        <a:lnTo>
                          <a:pt x="33" y="1010"/>
                        </a:lnTo>
                        <a:cubicBezTo>
                          <a:pt x="33" y="453"/>
                          <a:pt x="487" y="0"/>
                          <a:pt x="1043" y="0"/>
                        </a:cubicBezTo>
                        <a:lnTo>
                          <a:pt x="7584" y="0"/>
                        </a:lnTo>
                        <a:cubicBezTo>
                          <a:pt x="8141" y="0"/>
                          <a:pt x="8594" y="453"/>
                          <a:pt x="8594" y="1010"/>
                        </a:cubicBezTo>
                        <a:lnTo>
                          <a:pt x="8594" y="3320"/>
                        </a:lnTo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" name="íṡḷîḋê"/>
                  <p:cNvSpPr/>
                  <p:nvPr/>
                </p:nvSpPr>
                <p:spPr bwMode="auto">
                  <a:xfrm>
                    <a:off x="8888413" y="4021138"/>
                    <a:ext cx="3036887" cy="6211887"/>
                  </a:xfrm>
                  <a:custGeom>
                    <a:avLst/>
                    <a:gdLst>
                      <a:gd name="T0" fmla="*/ 947 w 8436"/>
                      <a:gd name="T1" fmla="*/ 17255 h 17256"/>
                      <a:gd name="T2" fmla="*/ 0 w 8436"/>
                      <a:gd name="T3" fmla="*/ 16308 h 17256"/>
                      <a:gd name="T4" fmla="*/ 0 w 8436"/>
                      <a:gd name="T5" fmla="*/ 947 h 17256"/>
                      <a:gd name="T6" fmla="*/ 947 w 8436"/>
                      <a:gd name="T7" fmla="*/ 0 h 17256"/>
                      <a:gd name="T8" fmla="*/ 7488 w 8436"/>
                      <a:gd name="T9" fmla="*/ 0 h 17256"/>
                      <a:gd name="T10" fmla="*/ 8435 w 8436"/>
                      <a:gd name="T11" fmla="*/ 947 h 17256"/>
                      <a:gd name="T12" fmla="*/ 8435 w 8436"/>
                      <a:gd name="T13" fmla="*/ 16308 h 17256"/>
                      <a:gd name="T14" fmla="*/ 7488 w 8436"/>
                      <a:gd name="T15" fmla="*/ 17255 h 17256"/>
                      <a:gd name="T16" fmla="*/ 947 w 8436"/>
                      <a:gd name="T17" fmla="*/ 17255 h 1725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436"/>
                      <a:gd name="T28" fmla="*/ 0 h 17256"/>
                      <a:gd name="T29" fmla="*/ 8436 w 8436"/>
                      <a:gd name="T30" fmla="*/ 17256 h 1725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436" h="17256">
                        <a:moveTo>
                          <a:pt x="947" y="17255"/>
                        </a:moveTo>
                        <a:cubicBezTo>
                          <a:pt x="425" y="17255"/>
                          <a:pt x="0" y="16831"/>
                          <a:pt x="0" y="16308"/>
                        </a:cubicBezTo>
                        <a:lnTo>
                          <a:pt x="0" y="947"/>
                        </a:lnTo>
                        <a:cubicBezTo>
                          <a:pt x="0" y="425"/>
                          <a:pt x="425" y="0"/>
                          <a:pt x="947" y="0"/>
                        </a:cubicBezTo>
                        <a:lnTo>
                          <a:pt x="7488" y="0"/>
                        </a:lnTo>
                        <a:cubicBezTo>
                          <a:pt x="8010" y="0"/>
                          <a:pt x="8435" y="425"/>
                          <a:pt x="8435" y="947"/>
                        </a:cubicBezTo>
                        <a:lnTo>
                          <a:pt x="8435" y="16308"/>
                        </a:lnTo>
                        <a:cubicBezTo>
                          <a:pt x="8435" y="16831"/>
                          <a:pt x="8010" y="17255"/>
                          <a:pt x="7488" y="17255"/>
                        </a:cubicBezTo>
                        <a:lnTo>
                          <a:pt x="947" y="17255"/>
                        </a:lnTo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" name="ïşľîḓè"/>
                  <p:cNvSpPr/>
                  <p:nvPr/>
                </p:nvSpPr>
                <p:spPr bwMode="auto">
                  <a:xfrm>
                    <a:off x="9925050" y="4337050"/>
                    <a:ext cx="93663" cy="93663"/>
                  </a:xfrm>
                  <a:custGeom>
                    <a:avLst/>
                    <a:gdLst>
                      <a:gd name="T0" fmla="*/ 130 w 260"/>
                      <a:gd name="T1" fmla="*/ 260 h 261"/>
                      <a:gd name="T2" fmla="*/ 0 w 260"/>
                      <a:gd name="T3" fmla="*/ 130 h 261"/>
                      <a:gd name="T4" fmla="*/ 130 w 260"/>
                      <a:gd name="T5" fmla="*/ 0 h 261"/>
                      <a:gd name="T6" fmla="*/ 259 w 260"/>
                      <a:gd name="T7" fmla="*/ 130 h 261"/>
                      <a:gd name="T8" fmla="*/ 130 w 260"/>
                      <a:gd name="T9" fmla="*/ 260 h 26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60"/>
                      <a:gd name="T16" fmla="*/ 0 h 261"/>
                      <a:gd name="T17" fmla="*/ 260 w 260"/>
                      <a:gd name="T18" fmla="*/ 261 h 26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60" h="261">
                        <a:moveTo>
                          <a:pt x="130" y="260"/>
                        </a:moveTo>
                        <a:cubicBezTo>
                          <a:pt x="58" y="260"/>
                          <a:pt x="0" y="202"/>
                          <a:pt x="0" y="130"/>
                        </a:cubicBezTo>
                        <a:cubicBezTo>
                          <a:pt x="0" y="58"/>
                          <a:pt x="58" y="0"/>
                          <a:pt x="130" y="0"/>
                        </a:cubicBezTo>
                        <a:cubicBezTo>
                          <a:pt x="201" y="0"/>
                          <a:pt x="259" y="58"/>
                          <a:pt x="259" y="130"/>
                        </a:cubicBezTo>
                        <a:cubicBezTo>
                          <a:pt x="259" y="202"/>
                          <a:pt x="201" y="260"/>
                          <a:pt x="130" y="260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" name="í$ľiďe"/>
                  <p:cNvSpPr/>
                  <p:nvPr/>
                </p:nvSpPr>
                <p:spPr bwMode="auto">
                  <a:xfrm>
                    <a:off x="10369550" y="4167188"/>
                    <a:ext cx="68263" cy="68262"/>
                  </a:xfrm>
                  <a:custGeom>
                    <a:avLst/>
                    <a:gdLst>
                      <a:gd name="T0" fmla="*/ 95 w 191"/>
                      <a:gd name="T1" fmla="*/ 190 h 191"/>
                      <a:gd name="T2" fmla="*/ 0 w 191"/>
                      <a:gd name="T3" fmla="*/ 95 h 191"/>
                      <a:gd name="T4" fmla="*/ 95 w 191"/>
                      <a:gd name="T5" fmla="*/ 0 h 191"/>
                      <a:gd name="T6" fmla="*/ 190 w 191"/>
                      <a:gd name="T7" fmla="*/ 95 h 191"/>
                      <a:gd name="T8" fmla="*/ 95 w 191"/>
                      <a:gd name="T9" fmla="*/ 190 h 19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91"/>
                      <a:gd name="T16" fmla="*/ 0 h 191"/>
                      <a:gd name="T17" fmla="*/ 191 w 191"/>
                      <a:gd name="T18" fmla="*/ 191 h 19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91" h="191">
                        <a:moveTo>
                          <a:pt x="95" y="190"/>
                        </a:moveTo>
                        <a:cubicBezTo>
                          <a:pt x="42" y="190"/>
                          <a:pt x="0" y="147"/>
                          <a:pt x="0" y="95"/>
                        </a:cubicBezTo>
                        <a:cubicBezTo>
                          <a:pt x="0" y="43"/>
                          <a:pt x="42" y="0"/>
                          <a:pt x="95" y="0"/>
                        </a:cubicBezTo>
                        <a:cubicBezTo>
                          <a:pt x="147" y="0"/>
                          <a:pt x="190" y="43"/>
                          <a:pt x="190" y="95"/>
                        </a:cubicBezTo>
                        <a:cubicBezTo>
                          <a:pt x="190" y="147"/>
                          <a:pt x="147" y="190"/>
                          <a:pt x="95" y="190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" name="îṩ1îďe"/>
                  <p:cNvSpPr/>
                  <p:nvPr/>
                </p:nvSpPr>
                <p:spPr bwMode="auto">
                  <a:xfrm>
                    <a:off x="10185400" y="4362450"/>
                    <a:ext cx="434975" cy="46038"/>
                  </a:xfrm>
                  <a:custGeom>
                    <a:avLst/>
                    <a:gdLst>
                      <a:gd name="T0" fmla="*/ 1143 w 1209"/>
                      <a:gd name="T1" fmla="*/ 129 h 130"/>
                      <a:gd name="T2" fmla="*/ 64 w 1209"/>
                      <a:gd name="T3" fmla="*/ 129 h 130"/>
                      <a:gd name="T4" fmla="*/ 0 w 1209"/>
                      <a:gd name="T5" fmla="*/ 65 h 130"/>
                      <a:gd name="T6" fmla="*/ 64 w 1209"/>
                      <a:gd name="T7" fmla="*/ 0 h 130"/>
                      <a:gd name="T8" fmla="*/ 1143 w 1209"/>
                      <a:gd name="T9" fmla="*/ 0 h 130"/>
                      <a:gd name="T10" fmla="*/ 1208 w 1209"/>
                      <a:gd name="T11" fmla="*/ 65 h 130"/>
                      <a:gd name="T12" fmla="*/ 1143 w 1209"/>
                      <a:gd name="T13" fmla="*/ 129 h 13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09"/>
                      <a:gd name="T22" fmla="*/ 0 h 130"/>
                      <a:gd name="T23" fmla="*/ 1209 w 1209"/>
                      <a:gd name="T24" fmla="*/ 130 h 13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09" h="130">
                        <a:moveTo>
                          <a:pt x="1143" y="129"/>
                        </a:moveTo>
                        <a:lnTo>
                          <a:pt x="64" y="129"/>
                        </a:lnTo>
                        <a:cubicBezTo>
                          <a:pt x="29" y="129"/>
                          <a:pt x="0" y="100"/>
                          <a:pt x="0" y="65"/>
                        </a:cubicBezTo>
                        <a:cubicBezTo>
                          <a:pt x="0" y="29"/>
                          <a:pt x="29" y="0"/>
                          <a:pt x="64" y="0"/>
                        </a:cubicBezTo>
                        <a:lnTo>
                          <a:pt x="1143" y="0"/>
                        </a:lnTo>
                        <a:cubicBezTo>
                          <a:pt x="1179" y="0"/>
                          <a:pt x="1208" y="29"/>
                          <a:pt x="1208" y="65"/>
                        </a:cubicBezTo>
                        <a:cubicBezTo>
                          <a:pt x="1208" y="100"/>
                          <a:pt x="1179" y="129"/>
                          <a:pt x="1143" y="129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" name="iṧľîdè"/>
                  <p:cNvSpPr/>
                  <p:nvPr/>
                </p:nvSpPr>
                <p:spPr bwMode="auto">
                  <a:xfrm>
                    <a:off x="10190163" y="9671050"/>
                    <a:ext cx="427037" cy="427038"/>
                  </a:xfrm>
                  <a:custGeom>
                    <a:avLst/>
                    <a:gdLst>
                      <a:gd name="T0" fmla="*/ 84 w 1187"/>
                      <a:gd name="T1" fmla="*/ 593 h 1186"/>
                      <a:gd name="T2" fmla="*/ 593 w 1187"/>
                      <a:gd name="T3" fmla="*/ 1102 h 1186"/>
                      <a:gd name="T4" fmla="*/ 1102 w 1187"/>
                      <a:gd name="T5" fmla="*/ 593 h 1186"/>
                      <a:gd name="T6" fmla="*/ 593 w 1187"/>
                      <a:gd name="T7" fmla="*/ 83 h 1186"/>
                      <a:gd name="T8" fmla="*/ 84 w 1187"/>
                      <a:gd name="T9" fmla="*/ 593 h 1186"/>
                      <a:gd name="T10" fmla="*/ 0 w 1187"/>
                      <a:gd name="T11" fmla="*/ 593 h 1186"/>
                      <a:gd name="T12" fmla="*/ 593 w 1187"/>
                      <a:gd name="T13" fmla="*/ 0 h 1186"/>
                      <a:gd name="T14" fmla="*/ 1186 w 1187"/>
                      <a:gd name="T15" fmla="*/ 593 h 1186"/>
                      <a:gd name="T16" fmla="*/ 593 w 1187"/>
                      <a:gd name="T17" fmla="*/ 1185 h 1186"/>
                      <a:gd name="T18" fmla="*/ 0 w 1187"/>
                      <a:gd name="T19" fmla="*/ 593 h 11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187"/>
                      <a:gd name="T31" fmla="*/ 0 h 1186"/>
                      <a:gd name="T32" fmla="*/ 1187 w 1187"/>
                      <a:gd name="T33" fmla="*/ 1186 h 118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187" h="1186">
                        <a:moveTo>
                          <a:pt x="84" y="593"/>
                        </a:moveTo>
                        <a:cubicBezTo>
                          <a:pt x="84" y="874"/>
                          <a:pt x="312" y="1102"/>
                          <a:pt x="593" y="1102"/>
                        </a:cubicBezTo>
                        <a:cubicBezTo>
                          <a:pt x="874" y="1102"/>
                          <a:pt x="1102" y="874"/>
                          <a:pt x="1102" y="593"/>
                        </a:cubicBezTo>
                        <a:cubicBezTo>
                          <a:pt x="1102" y="312"/>
                          <a:pt x="874" y="83"/>
                          <a:pt x="593" y="83"/>
                        </a:cubicBezTo>
                        <a:cubicBezTo>
                          <a:pt x="312" y="83"/>
                          <a:pt x="84" y="312"/>
                          <a:pt x="84" y="593"/>
                        </a:cubicBezTo>
                        <a:close/>
                        <a:moveTo>
                          <a:pt x="0" y="593"/>
                        </a:moveTo>
                        <a:cubicBezTo>
                          <a:pt x="0" y="266"/>
                          <a:pt x="266" y="0"/>
                          <a:pt x="593" y="0"/>
                        </a:cubicBezTo>
                        <a:cubicBezTo>
                          <a:pt x="920" y="0"/>
                          <a:pt x="1186" y="266"/>
                          <a:pt x="1186" y="593"/>
                        </a:cubicBezTo>
                        <a:cubicBezTo>
                          <a:pt x="1186" y="920"/>
                          <a:pt x="920" y="1185"/>
                          <a:pt x="593" y="1185"/>
                        </a:cubicBezTo>
                        <a:cubicBezTo>
                          <a:pt x="266" y="1185"/>
                          <a:pt x="0" y="920"/>
                          <a:pt x="0" y="5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" name="íSḻíḋè"/>
                <p:cNvSpPr/>
                <p:nvPr/>
              </p:nvSpPr>
              <p:spPr>
                <a:xfrm>
                  <a:off x="4944083" y="1234401"/>
                  <a:ext cx="2303835" cy="4087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" name="îşḷiďé"/>
              <p:cNvSpPr/>
              <p:nvPr/>
            </p:nvSpPr>
            <p:spPr bwMode="auto">
              <a:xfrm>
                <a:off x="5349724" y="2338088"/>
                <a:ext cx="1492559" cy="2656278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9525">
                <a:solidFill>
                  <a:srgbClr val="000000"/>
                </a:solidFill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215" y="2459454"/>
              <a:ext cx="1940815" cy="3544075"/>
            </a:xfrm>
            <a:prstGeom prst="rect">
              <a:avLst/>
            </a:prstGeom>
          </p:spPr>
        </p:pic>
      </p:grpSp>
      <p:grpSp>
        <p:nvGrpSpPr>
          <p:cNvPr id="21" name="íṣlîḑê"/>
          <p:cNvGrpSpPr/>
          <p:nvPr/>
        </p:nvGrpSpPr>
        <p:grpSpPr>
          <a:xfrm>
            <a:off x="3496597" y="1929967"/>
            <a:ext cx="2119507" cy="4374611"/>
            <a:chOff x="5270882" y="2061548"/>
            <a:chExt cx="1650236" cy="3324083"/>
          </a:xfrm>
        </p:grpSpPr>
        <p:grpSp>
          <p:nvGrpSpPr>
            <p:cNvPr id="23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5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7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/>
          <p:nvPr/>
        </p:nvPicPr>
        <p:blipFill>
          <a:blip r:embed="rId4"/>
          <a:stretch>
            <a:fillRect/>
          </a:stretch>
        </p:blipFill>
        <p:spPr>
          <a:xfrm>
            <a:off x="3597859" y="2293888"/>
            <a:ext cx="1916992" cy="3484597"/>
          </a:xfrm>
          <a:prstGeom prst="rect">
            <a:avLst/>
          </a:prstGeom>
        </p:spPr>
      </p:pic>
      <p:grpSp>
        <p:nvGrpSpPr>
          <p:cNvPr id="36" name="íṣlîḑê"/>
          <p:cNvGrpSpPr/>
          <p:nvPr/>
        </p:nvGrpSpPr>
        <p:grpSpPr>
          <a:xfrm>
            <a:off x="6200545" y="1913139"/>
            <a:ext cx="2119507" cy="4374611"/>
            <a:chOff x="5270882" y="2061548"/>
            <a:chExt cx="1650236" cy="3324083"/>
          </a:xfrm>
        </p:grpSpPr>
        <p:grpSp>
          <p:nvGrpSpPr>
            <p:cNvPr id="37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39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1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0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47" name="图片 46"/>
          <p:cNvPicPr/>
          <p:nvPr/>
        </p:nvPicPr>
        <p:blipFill>
          <a:blip r:embed="rId5"/>
          <a:stretch>
            <a:fillRect/>
          </a:stretch>
        </p:blipFill>
        <p:spPr>
          <a:xfrm>
            <a:off x="6324259" y="2269719"/>
            <a:ext cx="1894539" cy="34957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íṣlîḑê"/>
          <p:cNvGrpSpPr/>
          <p:nvPr/>
        </p:nvGrpSpPr>
        <p:grpSpPr>
          <a:xfrm>
            <a:off x="4922791" y="2228324"/>
            <a:ext cx="1840730" cy="3872053"/>
            <a:chOff x="5270882" y="2061548"/>
            <a:chExt cx="1650236" cy="3324083"/>
          </a:xfrm>
        </p:grpSpPr>
        <p:grpSp>
          <p:nvGrpSpPr>
            <p:cNvPr id="56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58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60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9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66" name="íṣlîḑê"/>
          <p:cNvGrpSpPr/>
          <p:nvPr/>
        </p:nvGrpSpPr>
        <p:grpSpPr>
          <a:xfrm>
            <a:off x="6912654" y="2228324"/>
            <a:ext cx="1840730" cy="3872053"/>
            <a:chOff x="5270882" y="2061548"/>
            <a:chExt cx="1650236" cy="3324083"/>
          </a:xfrm>
        </p:grpSpPr>
        <p:grpSp>
          <p:nvGrpSpPr>
            <p:cNvPr id="67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69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71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0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4" name="íṣlîḑê"/>
          <p:cNvGrpSpPr/>
          <p:nvPr/>
        </p:nvGrpSpPr>
        <p:grpSpPr>
          <a:xfrm>
            <a:off x="2932928" y="2214572"/>
            <a:ext cx="1840730" cy="3872053"/>
            <a:chOff x="5270882" y="2061548"/>
            <a:chExt cx="1650236" cy="3324083"/>
          </a:xfrm>
        </p:grpSpPr>
        <p:grpSp>
          <p:nvGrpSpPr>
            <p:cNvPr id="4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8" name="íṣlîḑê"/>
          <p:cNvGrpSpPr/>
          <p:nvPr/>
        </p:nvGrpSpPr>
        <p:grpSpPr>
          <a:xfrm>
            <a:off x="943065" y="2201634"/>
            <a:ext cx="1840730" cy="3872053"/>
            <a:chOff x="5270882" y="2061548"/>
            <a:chExt cx="1650236" cy="3324083"/>
          </a:xfrm>
        </p:grpSpPr>
        <p:grpSp>
          <p:nvGrpSpPr>
            <p:cNvPr id="9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11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13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管理人员考勤打卡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3064" y="1403721"/>
            <a:ext cx="7697301" cy="658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项目现场管理人员在账户实名认证和项目信息采集后，现场管理人员进行人员定位</a:t>
            </a:r>
            <a:r>
              <a:rPr lang="en-US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人脸识别考勤打卡。</a:t>
            </a:r>
            <a:endParaRPr lang="zh-CN" altLang="zh-CN" sz="1600" b="1" dirty="0">
              <a:solidFill>
                <a:srgbClr val="4645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6749" y="2531128"/>
            <a:ext cx="1649624" cy="3094161"/>
            <a:chOff x="2921793" y="0"/>
            <a:chExt cx="3300413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21793" y="0"/>
              <a:ext cx="3300413" cy="6858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1793" y="2806771"/>
              <a:ext cx="3300413" cy="1134914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652" y="2546574"/>
            <a:ext cx="1661526" cy="309410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4652" y="2546574"/>
            <a:ext cx="1661526" cy="3094106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1033" y="2568878"/>
            <a:ext cx="1664851" cy="3091359"/>
          </a:xfrm>
          <a:prstGeom prst="rect">
            <a:avLst/>
          </a:prstGeom>
        </p:spPr>
      </p:pic>
      <p:sp>
        <p:nvSpPr>
          <p:cNvPr id="78" name="矩形 77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3556" y="2560327"/>
            <a:ext cx="1664853" cy="3094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系统操作</a:t>
            </a:r>
            <a:r>
              <a:rPr lang="en-US" altLang="zh-CN" dirty="0"/>
              <a:t>——</a:t>
            </a:r>
            <a:r>
              <a:rPr lang="zh-CN" altLang="en-US" dirty="0"/>
              <a:t>农民工工资管理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500" b="0" dirty="0"/>
              <a:t>农民工工资专户及银行代发</a:t>
            </a:r>
            <a:r>
              <a:rPr lang="en-US" altLang="zh-CN" b="0" dirty="0"/>
              <a:t/>
            </a:r>
            <a:br>
              <a:rPr lang="en-US" altLang="zh-CN" b="0" dirty="0"/>
            </a:br>
            <a:r>
              <a:rPr lang="zh-CN" altLang="en-US" dirty="0" smtClean="0"/>
              <a:t>实现专户数据</a:t>
            </a:r>
            <a:r>
              <a:rPr lang="zh-CN" altLang="en-US" dirty="0"/>
              <a:t>对接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49" y="5547909"/>
            <a:ext cx="2182416" cy="154786"/>
          </a:xfrm>
        </p:spPr>
        <p:txBody>
          <a:bodyPr/>
          <a:lstStyle/>
          <a:p>
            <a:fld id="{5DD3DB80-B894-403A-B48E-6FDC1A72010E}" type="slidenum">
              <a:rPr lang="zh-CN" altLang="en-US" sz="565" smtClean="0"/>
              <a:pPr/>
              <a:t>17</a:t>
            </a:fld>
            <a:endParaRPr lang="zh-CN" altLang="en-US" sz="565"/>
          </a:p>
        </p:txBody>
      </p:sp>
      <p:cxnSp>
        <p:nvCxnSpPr>
          <p:cNvPr id="5" name="Straight Connector 23"/>
          <p:cNvCxnSpPr/>
          <p:nvPr/>
        </p:nvCxnSpPr>
        <p:spPr>
          <a:xfrm>
            <a:off x="4026054" y="1938386"/>
            <a:ext cx="0" cy="369718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23"/>
          <p:cNvCxnSpPr/>
          <p:nvPr/>
        </p:nvCxnSpPr>
        <p:spPr>
          <a:xfrm>
            <a:off x="6357083" y="1922491"/>
            <a:ext cx="0" cy="369718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: 圆角 11"/>
          <p:cNvSpPr/>
          <p:nvPr/>
        </p:nvSpPr>
        <p:spPr>
          <a:xfrm>
            <a:off x="2218653" y="2559521"/>
            <a:ext cx="1458287" cy="87577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工资专户</a:t>
            </a:r>
            <a:endParaRPr lang="en-US" altLang="zh-CN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收支流水</a:t>
            </a:r>
          </a:p>
        </p:txBody>
      </p:sp>
      <p:sp>
        <p:nvSpPr>
          <p:cNvPr id="57" name="存储的数据 56"/>
          <p:cNvSpPr/>
          <p:nvPr/>
        </p:nvSpPr>
        <p:spPr>
          <a:xfrm>
            <a:off x="4515742" y="2720922"/>
            <a:ext cx="1350000" cy="540000"/>
          </a:xfrm>
          <a:prstGeom prst="flowChartOnlineStorag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工资专户</a:t>
            </a:r>
            <a:endParaRPr lang="en-US" altLang="zh-CN" sz="1125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收支流水</a:t>
            </a:r>
            <a:endParaRPr lang="zh-CN" altLang="en-US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8" name="矩形: 圆角 13"/>
          <p:cNvSpPr/>
          <p:nvPr/>
        </p:nvSpPr>
        <p:spPr>
          <a:xfrm>
            <a:off x="2218653" y="3854707"/>
            <a:ext cx="1451448" cy="486000"/>
          </a:xfrm>
          <a:prstGeom prst="roundRect">
            <a:avLst/>
          </a:prstGeom>
          <a:solidFill>
            <a:srgbClr val="EDB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工资发放</a:t>
            </a:r>
          </a:p>
        </p:txBody>
      </p:sp>
      <p:sp>
        <p:nvSpPr>
          <p:cNvPr id="60" name="矩形: 圆角 18"/>
          <p:cNvSpPr/>
          <p:nvPr/>
        </p:nvSpPr>
        <p:spPr>
          <a:xfrm>
            <a:off x="925577" y="3833293"/>
            <a:ext cx="810000" cy="486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施工单位</a:t>
            </a:r>
          </a:p>
        </p:txBody>
      </p:sp>
      <p:sp>
        <p:nvSpPr>
          <p:cNvPr id="61" name="箭头: 虚尾 22"/>
          <p:cNvSpPr/>
          <p:nvPr/>
        </p:nvSpPr>
        <p:spPr>
          <a:xfrm flipV="1">
            <a:off x="1735577" y="3974003"/>
            <a:ext cx="483077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62" name="箭头: 虚尾 24"/>
          <p:cNvSpPr/>
          <p:nvPr/>
        </p:nvSpPr>
        <p:spPr>
          <a:xfrm rot="16200000" flipV="1">
            <a:off x="2775138" y="3539657"/>
            <a:ext cx="338477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64" name="箭头: 虚尾 19"/>
          <p:cNvSpPr/>
          <p:nvPr/>
        </p:nvSpPr>
        <p:spPr>
          <a:xfrm flipH="1" flipV="1">
            <a:off x="3758304" y="4098986"/>
            <a:ext cx="2965496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65" name="箭头: 虚尾 23"/>
          <p:cNvSpPr/>
          <p:nvPr/>
        </p:nvSpPr>
        <p:spPr>
          <a:xfrm flipV="1">
            <a:off x="3728911" y="3833291"/>
            <a:ext cx="2999509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68" name="矩形: 圆角 38"/>
          <p:cNvSpPr/>
          <p:nvPr/>
        </p:nvSpPr>
        <p:spPr>
          <a:xfrm>
            <a:off x="6909239" y="4727387"/>
            <a:ext cx="1289510" cy="486000"/>
          </a:xfrm>
          <a:prstGeom prst="roundRect">
            <a:avLst/>
          </a:prstGeom>
          <a:solidFill>
            <a:srgbClr val="235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向项目</a:t>
            </a:r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发送</a:t>
            </a:r>
            <a:endParaRPr lang="en-US" altLang="zh-CN" sz="1125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未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通过消息</a:t>
            </a:r>
          </a:p>
        </p:txBody>
      </p:sp>
      <p:sp>
        <p:nvSpPr>
          <p:cNvPr id="70" name="箭头: 虚尾 31"/>
          <p:cNvSpPr/>
          <p:nvPr/>
        </p:nvSpPr>
        <p:spPr>
          <a:xfrm flipV="1">
            <a:off x="3830544" y="2888597"/>
            <a:ext cx="483077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2" name="箭头: 虚尾 31"/>
          <p:cNvSpPr/>
          <p:nvPr/>
        </p:nvSpPr>
        <p:spPr>
          <a:xfrm flipV="1">
            <a:off x="5813894" y="2874769"/>
            <a:ext cx="1082319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3" name="箭头: 虚尾 24"/>
          <p:cNvSpPr/>
          <p:nvPr/>
        </p:nvSpPr>
        <p:spPr>
          <a:xfrm rot="5400000">
            <a:off x="7354509" y="4407543"/>
            <a:ext cx="338477" cy="248795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5" name="罐形 74"/>
          <p:cNvSpPr/>
          <p:nvPr/>
        </p:nvSpPr>
        <p:spPr>
          <a:xfrm>
            <a:off x="7025849" y="2585614"/>
            <a:ext cx="1080000" cy="1733679"/>
          </a:xfrm>
          <a:prstGeom prst="can">
            <a:avLst/>
          </a:prstGeom>
          <a:solidFill>
            <a:srgbClr val="235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实名制</a:t>
            </a:r>
            <a:endParaRPr lang="en-US" altLang="zh-CN" sz="1125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管理系统</a:t>
            </a:r>
            <a:endParaRPr lang="zh-CN" altLang="en-US" sz="1125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55065" y="1774814"/>
            <a:ext cx="2336002" cy="29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5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农民工工资</a:t>
            </a:r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专户</a:t>
            </a:r>
            <a:endParaRPr lang="zh-CN" altLang="en-US" sz="135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986425" y="1774814"/>
            <a:ext cx="2336002" cy="29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施工总承包企业</a:t>
            </a:r>
            <a:endParaRPr lang="zh-CN" altLang="en-US" sz="135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403957" y="1771901"/>
            <a:ext cx="2336002" cy="29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两江新区建设局</a:t>
            </a:r>
            <a:endParaRPr lang="zh-CN" altLang="en-US" sz="135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063939" y="3844327"/>
            <a:ext cx="2336002" cy="264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2.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发起验证请求</a:t>
            </a:r>
          </a:p>
        </p:txBody>
      </p:sp>
      <p:sp>
        <p:nvSpPr>
          <p:cNvPr id="81" name="矩形 80"/>
          <p:cNvSpPr/>
          <p:nvPr/>
        </p:nvSpPr>
        <p:spPr>
          <a:xfrm>
            <a:off x="4063938" y="4106811"/>
            <a:ext cx="2336002" cy="264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3.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回执是否验证通过</a:t>
            </a:r>
          </a:p>
        </p:txBody>
      </p:sp>
      <p:sp>
        <p:nvSpPr>
          <p:cNvPr id="82" name="矩形 81"/>
          <p:cNvSpPr/>
          <p:nvPr/>
        </p:nvSpPr>
        <p:spPr>
          <a:xfrm>
            <a:off x="3068774" y="3524339"/>
            <a:ext cx="1154717" cy="438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4.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正式发放工资</a:t>
            </a:r>
          </a:p>
        </p:txBody>
      </p:sp>
      <p:sp>
        <p:nvSpPr>
          <p:cNvPr id="83" name="矩形 82"/>
          <p:cNvSpPr/>
          <p:nvPr/>
        </p:nvSpPr>
        <p:spPr>
          <a:xfrm>
            <a:off x="2396429" y="4310603"/>
            <a:ext cx="3513497" cy="438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1.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提交工资发放</a:t>
            </a:r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表</a:t>
            </a:r>
            <a:endParaRPr lang="en-US" altLang="zh-CN" sz="1125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125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（</a:t>
            </a:r>
            <a:r>
              <a:rPr lang="zh-CN" altLang="en-US" sz="1125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需经建设方和监理方审核）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íṣlîḑê"/>
          <p:cNvGrpSpPr/>
          <p:nvPr/>
        </p:nvGrpSpPr>
        <p:grpSpPr>
          <a:xfrm>
            <a:off x="943064" y="2235520"/>
            <a:ext cx="1849931" cy="3872053"/>
            <a:chOff x="5270882" y="2061548"/>
            <a:chExt cx="1650236" cy="3324083"/>
          </a:xfrm>
        </p:grpSpPr>
        <p:grpSp>
          <p:nvGrpSpPr>
            <p:cNvPr id="7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9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11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íṣlîḑê"/>
          <p:cNvGrpSpPr/>
          <p:nvPr/>
        </p:nvGrpSpPr>
        <p:grpSpPr>
          <a:xfrm>
            <a:off x="2859723" y="2235520"/>
            <a:ext cx="1849931" cy="3872053"/>
            <a:chOff x="5270882" y="2061548"/>
            <a:chExt cx="1650236" cy="3324083"/>
          </a:xfrm>
        </p:grpSpPr>
        <p:grpSp>
          <p:nvGrpSpPr>
            <p:cNvPr id="1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8" name="íṣlîḑê"/>
          <p:cNvGrpSpPr/>
          <p:nvPr/>
        </p:nvGrpSpPr>
        <p:grpSpPr>
          <a:xfrm>
            <a:off x="4776382" y="2235520"/>
            <a:ext cx="1849931" cy="3872053"/>
            <a:chOff x="5270882" y="2061548"/>
            <a:chExt cx="1650236" cy="3324083"/>
          </a:xfrm>
        </p:grpSpPr>
        <p:grpSp>
          <p:nvGrpSpPr>
            <p:cNvPr id="29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31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33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2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9" name="íṣlîḑê"/>
          <p:cNvGrpSpPr/>
          <p:nvPr/>
        </p:nvGrpSpPr>
        <p:grpSpPr>
          <a:xfrm>
            <a:off x="6693042" y="2235520"/>
            <a:ext cx="1849931" cy="3872053"/>
            <a:chOff x="5270882" y="2061548"/>
            <a:chExt cx="1650236" cy="3324083"/>
          </a:xfrm>
        </p:grpSpPr>
        <p:grpSp>
          <p:nvGrpSpPr>
            <p:cNvPr id="40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2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4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3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农民工工资管理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0596" y="1144013"/>
            <a:ext cx="7689769" cy="97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农民工工资监管系统已经和银行农民工工资专户完成对接，</a:t>
            </a: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由两江新区建设局为项目参建单位分配农民工工资支付监管</a:t>
            </a: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信息的查看权限。每次发放工资前，银行会对项目现场实名制及考勤进行验证，验证通过后，才能支付民工工资。</a:t>
            </a:r>
            <a:endParaRPr lang="zh-CN" altLang="zh-CN" sz="1600" b="1" dirty="0">
              <a:solidFill>
                <a:srgbClr val="4645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45" y="2557647"/>
            <a:ext cx="1673174" cy="3103981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104" y="2557647"/>
            <a:ext cx="1673173" cy="3103981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763" y="2563175"/>
            <a:ext cx="1673174" cy="309416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5730" y="2577344"/>
            <a:ext cx="1668867" cy="3074463"/>
          </a:xfrm>
          <a:prstGeom prst="rect">
            <a:avLst/>
          </a:prstGeom>
        </p:spPr>
      </p:pic>
      <p:sp>
        <p:nvSpPr>
          <p:cNvPr id="54" name="矩形 53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系统操作</a:t>
            </a:r>
            <a:r>
              <a:rPr lang="en-US" altLang="zh-CN" dirty="0"/>
              <a:t>——</a:t>
            </a:r>
            <a:r>
              <a:rPr lang="zh-CN" altLang="en-US" dirty="0"/>
              <a:t>实名制管理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8881" y="2620198"/>
            <a:ext cx="767637" cy="66743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endParaRPr lang="zh-CN" altLang="en-US" sz="1350" spc="75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500" dirty="0" smtClean="0"/>
              <a:t>实名制管理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 smtClean="0"/>
              <a:t>平安卡信息采集功能升级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z="565" smtClean="0"/>
              <a:pPr/>
              <a:t>3</a:t>
            </a:fld>
            <a:endParaRPr lang="zh-CN" altLang="en-US" sz="565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2514" t="30757" r="17006" b="12405"/>
          <a:stretch>
            <a:fillRect/>
          </a:stretch>
        </p:blipFill>
        <p:spPr>
          <a:xfrm>
            <a:off x="4003752" y="3370799"/>
            <a:ext cx="1429352" cy="848950"/>
          </a:xfrm>
          <a:prstGeom prst="rect">
            <a:avLst/>
          </a:prstGeom>
        </p:spPr>
      </p:pic>
      <p:grpSp>
        <p:nvGrpSpPr>
          <p:cNvPr id="14" name="组 13"/>
          <p:cNvGrpSpPr/>
          <p:nvPr/>
        </p:nvGrpSpPr>
        <p:grpSpPr>
          <a:xfrm>
            <a:off x="5738026" y="2023993"/>
            <a:ext cx="983857" cy="700215"/>
            <a:chOff x="1322627" y="3406362"/>
            <a:chExt cx="1811968" cy="1542641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/>
            <a:srcRect l="18671" t="18808" r="18416" b="18034"/>
            <a:stretch>
              <a:fillRect/>
            </a:stretch>
          </p:blipFill>
          <p:spPr>
            <a:xfrm>
              <a:off x="1475027" y="3406362"/>
              <a:ext cx="1659568" cy="114540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 cstate="print"/>
            <a:srcRect l="18671" t="18808" r="18416" b="18034"/>
            <a:stretch>
              <a:fillRect/>
            </a:stretch>
          </p:blipFill>
          <p:spPr>
            <a:xfrm>
              <a:off x="1398827" y="3598242"/>
              <a:ext cx="1659568" cy="1145408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print"/>
            <a:srcRect l="18671" t="18808" r="18416" b="18034"/>
            <a:stretch>
              <a:fillRect/>
            </a:stretch>
          </p:blipFill>
          <p:spPr>
            <a:xfrm>
              <a:off x="1322627" y="3803595"/>
              <a:ext cx="1659568" cy="1145408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0566" y="3387542"/>
            <a:ext cx="815465" cy="815465"/>
          </a:xfrm>
          <a:prstGeom prst="rect">
            <a:avLst/>
          </a:prstGeom>
        </p:spPr>
      </p:pic>
      <p:sp>
        <p:nvSpPr>
          <p:cNvPr id="12" name="箭头: 虚尾 31"/>
          <p:cNvSpPr/>
          <p:nvPr/>
        </p:nvSpPr>
        <p:spPr>
          <a:xfrm flipV="1">
            <a:off x="3456231" y="2149156"/>
            <a:ext cx="616127" cy="505791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26783" y="4219749"/>
            <a:ext cx="138303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自动化数据审验</a:t>
            </a:r>
            <a:endParaRPr lang="zh-CN" altLang="en-US" sz="1350" dirty="0"/>
          </a:p>
        </p:txBody>
      </p:sp>
      <p:sp>
        <p:nvSpPr>
          <p:cNvPr id="16" name="矩形 15"/>
          <p:cNvSpPr/>
          <p:nvPr/>
        </p:nvSpPr>
        <p:spPr>
          <a:xfrm>
            <a:off x="2683492" y="2859162"/>
            <a:ext cx="69723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填信息</a:t>
            </a:r>
            <a:endParaRPr lang="zh-CN" altLang="en-US" sz="1350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print"/>
          <a:srcRect l="8356" t="6738" r="1349" b="4741"/>
          <a:stretch>
            <a:fillRect/>
          </a:stretch>
        </p:blipFill>
        <p:spPr>
          <a:xfrm>
            <a:off x="4144429" y="1952927"/>
            <a:ext cx="859229" cy="8423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7" cstate="print"/>
          <a:srcRect l="13693" t="5985" r="14479" b="5995"/>
          <a:stretch>
            <a:fillRect/>
          </a:stretch>
        </p:blipFill>
        <p:spPr>
          <a:xfrm>
            <a:off x="2675997" y="1945249"/>
            <a:ext cx="712218" cy="872774"/>
          </a:xfrm>
          <a:prstGeom prst="rect">
            <a:avLst/>
          </a:prstGeom>
        </p:spPr>
      </p:pic>
      <p:sp>
        <p:nvSpPr>
          <p:cNvPr id="24" name="箭头: 虚尾 31"/>
          <p:cNvSpPr/>
          <p:nvPr/>
        </p:nvSpPr>
        <p:spPr>
          <a:xfrm flipV="1">
            <a:off x="5083466" y="2147369"/>
            <a:ext cx="616127" cy="505791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53981" y="2859162"/>
            <a:ext cx="104013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递交纸质件</a:t>
            </a:r>
            <a:endParaRPr lang="zh-CN" altLang="en-US" sz="1350" dirty="0"/>
          </a:p>
        </p:txBody>
      </p:sp>
      <p:sp>
        <p:nvSpPr>
          <p:cNvPr id="26" name="矩形 25"/>
          <p:cNvSpPr/>
          <p:nvPr/>
        </p:nvSpPr>
        <p:spPr>
          <a:xfrm>
            <a:off x="5750341" y="2858189"/>
            <a:ext cx="104013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办理平安卡</a:t>
            </a:r>
            <a:endParaRPr lang="zh-CN" altLang="en-US" sz="1350" dirty="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7661" y="3398433"/>
            <a:ext cx="438711" cy="829217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2151287" y="4238186"/>
            <a:ext cx="172593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移动化人员</a:t>
            </a:r>
            <a:r>
              <a:rPr lang="zh-CN" altLang="en-US" sz="135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信息采集</a:t>
            </a:r>
          </a:p>
        </p:txBody>
      </p:sp>
      <p:sp>
        <p:nvSpPr>
          <p:cNvPr id="31" name="矩形 30"/>
          <p:cNvSpPr/>
          <p:nvPr/>
        </p:nvSpPr>
        <p:spPr>
          <a:xfrm>
            <a:off x="4284089" y="4227650"/>
            <a:ext cx="8686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人员数据</a:t>
            </a:r>
            <a:endParaRPr lang="zh-CN" altLang="en-US" sz="1350" dirty="0"/>
          </a:p>
        </p:txBody>
      </p:sp>
      <p:sp>
        <p:nvSpPr>
          <p:cNvPr id="32" name="箭头: 虚尾 31"/>
          <p:cNvSpPr/>
          <p:nvPr/>
        </p:nvSpPr>
        <p:spPr>
          <a:xfrm flipV="1">
            <a:off x="3398361" y="3645331"/>
            <a:ext cx="616127" cy="505791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3" name="箭头: 虚尾 31"/>
          <p:cNvSpPr/>
          <p:nvPr/>
        </p:nvSpPr>
        <p:spPr>
          <a:xfrm flipV="1">
            <a:off x="5483886" y="3648345"/>
            <a:ext cx="616127" cy="505791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74038" y="2351690"/>
            <a:ext cx="1554480" cy="50673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原平安卡系统</a:t>
            </a:r>
            <a:endParaRPr lang="en-US" altLang="zh-CN" sz="1350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人员信息采集方式</a:t>
            </a:r>
            <a:endParaRPr lang="zh-CN" altLang="en-US" sz="135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4038" y="3522523"/>
            <a:ext cx="1554480" cy="50673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升级后</a:t>
            </a:r>
            <a:endParaRPr lang="en-US" altLang="zh-CN" sz="1350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r"/>
            <a:r>
              <a:rPr lang="zh-CN" altLang="en-US" sz="13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人员信息采集方式</a:t>
            </a:r>
            <a:endParaRPr lang="en-US" altLang="zh-CN" sz="1350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99051" y="4708072"/>
            <a:ext cx="7705545" cy="1026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25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平安卡从有型卡转为无介质化</a:t>
            </a:r>
            <a:endParaRPr lang="en-US" altLang="zh-CN" sz="2250" dirty="0" smtClean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人员信息采集从线下纸质人工审核升级线上无纸化系统自动审验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942502" y="1730647"/>
            <a:ext cx="1936854" cy="3808472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人员信息采集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7417620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680395" y="5638247"/>
            <a:ext cx="2799133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zh-CN" altLang="zh-CN" sz="1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点击人员管理—</a:t>
            </a:r>
            <a:r>
              <a:rPr lang="en-US" altLang="zh-CN" sz="1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zh-CN" sz="1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</a:p>
        </p:txBody>
      </p:sp>
      <p:grpSp>
        <p:nvGrpSpPr>
          <p:cNvPr id="37" name="íṣlîḑê"/>
          <p:cNvGrpSpPr/>
          <p:nvPr/>
        </p:nvGrpSpPr>
        <p:grpSpPr>
          <a:xfrm>
            <a:off x="3175727" y="1744173"/>
            <a:ext cx="1936854" cy="3808472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48" name="图片 47"/>
          <p:cNvPicPr/>
          <p:nvPr/>
        </p:nvPicPr>
        <p:blipFill>
          <a:blip r:embed="rId3"/>
          <a:stretch>
            <a:fillRect/>
          </a:stretch>
        </p:blipFill>
        <p:spPr>
          <a:xfrm>
            <a:off x="3295514" y="2053133"/>
            <a:ext cx="1751791" cy="3043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矩形 48"/>
          <p:cNvSpPr/>
          <p:nvPr/>
        </p:nvSpPr>
        <p:spPr>
          <a:xfrm>
            <a:off x="5727696" y="1368875"/>
            <a:ext cx="2146742" cy="295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</a:pPr>
            <a:r>
              <a:rPr lang="zh-CN" altLang="zh-CN" sz="12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选择采集人员的身份类别</a:t>
            </a:r>
          </a:p>
        </p:txBody>
      </p:sp>
      <p:grpSp>
        <p:nvGrpSpPr>
          <p:cNvPr id="50" name="íṣlîḑê"/>
          <p:cNvGrpSpPr/>
          <p:nvPr/>
        </p:nvGrpSpPr>
        <p:grpSpPr>
          <a:xfrm>
            <a:off x="5970701" y="1744172"/>
            <a:ext cx="1936855" cy="3801171"/>
            <a:chOff x="5270882" y="2061548"/>
            <a:chExt cx="1650236" cy="3324083"/>
          </a:xfrm>
        </p:grpSpPr>
        <p:grpSp>
          <p:nvGrpSpPr>
            <p:cNvPr id="51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53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55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4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61" name="图片 60"/>
          <p:cNvPicPr/>
          <p:nvPr/>
        </p:nvPicPr>
        <p:blipFill>
          <a:blip r:embed="rId4"/>
          <a:stretch>
            <a:fillRect/>
          </a:stretch>
        </p:blipFill>
        <p:spPr>
          <a:xfrm>
            <a:off x="6054571" y="2066858"/>
            <a:ext cx="1770513" cy="29765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2" name="灯片编号占位符 3"/>
          <p:cNvSpPr txBox="1"/>
          <p:nvPr/>
        </p:nvSpPr>
        <p:spPr>
          <a:xfrm>
            <a:off x="6457949" y="6405564"/>
            <a:ext cx="218241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7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077" y="2066858"/>
            <a:ext cx="1751791" cy="303363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1693072" y="2014880"/>
            <a:ext cx="2071980" cy="4181734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人员信息采集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005322" y="1419270"/>
            <a:ext cx="5519460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点击拍摄身份证正面照，将身份证放入识别区内进行识别</a:t>
            </a:r>
          </a:p>
        </p:txBody>
      </p:sp>
      <p:grpSp>
        <p:nvGrpSpPr>
          <p:cNvPr id="37" name="íṣlîḑê"/>
          <p:cNvGrpSpPr/>
          <p:nvPr/>
        </p:nvGrpSpPr>
        <p:grpSpPr>
          <a:xfrm>
            <a:off x="5474040" y="2014880"/>
            <a:ext cx="2071980" cy="4181734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62" name="图片 61"/>
          <p:cNvPicPr/>
          <p:nvPr/>
        </p:nvPicPr>
        <p:blipFill>
          <a:blip r:embed="rId2"/>
          <a:stretch>
            <a:fillRect/>
          </a:stretch>
        </p:blipFill>
        <p:spPr>
          <a:xfrm>
            <a:off x="1789116" y="2351090"/>
            <a:ext cx="1874006" cy="33533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图片 62"/>
          <p:cNvPicPr/>
          <p:nvPr/>
        </p:nvPicPr>
        <p:blipFill>
          <a:blip r:embed="rId3"/>
          <a:stretch>
            <a:fillRect/>
          </a:stretch>
        </p:blipFill>
        <p:spPr>
          <a:xfrm>
            <a:off x="5579689" y="2341431"/>
            <a:ext cx="1874006" cy="33629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矩形 34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1938751" y="2113723"/>
            <a:ext cx="2071981" cy="4066624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人员信息采集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49" y="6405564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76479" y="1395640"/>
            <a:ext cx="7549670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身份证识别成功后，点击下一步，对手机号码、学历和人员头像进行登记</a:t>
            </a:r>
          </a:p>
        </p:txBody>
      </p:sp>
      <p:grpSp>
        <p:nvGrpSpPr>
          <p:cNvPr id="37" name="íṣlîḑê"/>
          <p:cNvGrpSpPr/>
          <p:nvPr/>
        </p:nvGrpSpPr>
        <p:grpSpPr>
          <a:xfrm>
            <a:off x="5369110" y="2101960"/>
            <a:ext cx="2071981" cy="4066624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35" name="图片 34"/>
          <p:cNvPicPr/>
          <p:nvPr/>
        </p:nvPicPr>
        <p:blipFill>
          <a:blip r:embed="rId2"/>
          <a:stretch>
            <a:fillRect/>
          </a:stretch>
        </p:blipFill>
        <p:spPr>
          <a:xfrm>
            <a:off x="2040013" y="2440274"/>
            <a:ext cx="1874007" cy="32496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图片 47"/>
          <p:cNvPicPr/>
          <p:nvPr/>
        </p:nvPicPr>
        <p:blipFill>
          <a:blip r:embed="rId3"/>
          <a:stretch>
            <a:fillRect/>
          </a:stretch>
        </p:blipFill>
        <p:spPr>
          <a:xfrm>
            <a:off x="5466783" y="2426457"/>
            <a:ext cx="1874007" cy="3273774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2065934" y="2163097"/>
            <a:ext cx="2089736" cy="4226423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人员信息采集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49" y="6404530"/>
            <a:ext cx="2182416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32155" y="1382137"/>
            <a:ext cx="7708210" cy="68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信息填写完毕后，点击下一步，完善人员岗位、工种（只有作业工人有）、班组（只有作业工人有）等信息，信息填写完毕后，点击完成。现场实名制采集完就完成了。</a:t>
            </a:r>
          </a:p>
        </p:txBody>
      </p:sp>
      <p:grpSp>
        <p:nvGrpSpPr>
          <p:cNvPr id="37" name="íṣlîḑê"/>
          <p:cNvGrpSpPr/>
          <p:nvPr/>
        </p:nvGrpSpPr>
        <p:grpSpPr>
          <a:xfrm>
            <a:off x="5518427" y="2178107"/>
            <a:ext cx="2089736" cy="4226423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49" name="图片 48"/>
          <p:cNvPicPr/>
          <p:nvPr/>
        </p:nvPicPr>
        <p:blipFill>
          <a:blip r:embed="rId2"/>
          <a:stretch>
            <a:fillRect/>
          </a:stretch>
        </p:blipFill>
        <p:spPr>
          <a:xfrm>
            <a:off x="2168239" y="2509166"/>
            <a:ext cx="1887599" cy="33828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图片 49"/>
          <p:cNvPicPr/>
          <p:nvPr/>
        </p:nvPicPr>
        <p:blipFill>
          <a:blip r:embed="rId3"/>
          <a:stretch>
            <a:fillRect/>
          </a:stretch>
        </p:blipFill>
        <p:spPr>
          <a:xfrm>
            <a:off x="5619688" y="2524412"/>
            <a:ext cx="1888643" cy="3393362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1236682" y="2150745"/>
            <a:ext cx="2045348" cy="4058325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人员离场管理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97592" y="1408327"/>
            <a:ext cx="5891480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点击人员管理，选择需要离场人员</a:t>
            </a:r>
            <a:r>
              <a:rPr lang="zh-CN" altLang="en-US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b="1" dirty="0">
              <a:solidFill>
                <a:srgbClr val="4645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íṣlîḑê"/>
          <p:cNvGrpSpPr/>
          <p:nvPr/>
        </p:nvGrpSpPr>
        <p:grpSpPr>
          <a:xfrm>
            <a:off x="4964570" y="2165158"/>
            <a:ext cx="2045348" cy="4058325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49" name="图片 48"/>
          <p:cNvPicPr/>
          <p:nvPr/>
        </p:nvPicPr>
        <p:blipFill>
          <a:blip r:embed="rId2"/>
          <a:stretch>
            <a:fillRect/>
          </a:stretch>
        </p:blipFill>
        <p:spPr>
          <a:xfrm>
            <a:off x="1334354" y="2462805"/>
            <a:ext cx="1849918" cy="32583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图片 49"/>
          <p:cNvPicPr/>
          <p:nvPr/>
        </p:nvPicPr>
        <p:blipFill>
          <a:blip r:embed="rId3"/>
          <a:stretch>
            <a:fillRect/>
          </a:stretch>
        </p:blipFill>
        <p:spPr>
          <a:xfrm>
            <a:off x="5065830" y="2491710"/>
            <a:ext cx="1846455" cy="32429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矩形 34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íṣlîḑê"/>
          <p:cNvGrpSpPr/>
          <p:nvPr/>
        </p:nvGrpSpPr>
        <p:grpSpPr>
          <a:xfrm>
            <a:off x="2003789" y="2126065"/>
            <a:ext cx="2018715" cy="4039991"/>
            <a:chOff x="5270882" y="2061548"/>
            <a:chExt cx="1650236" cy="3324083"/>
          </a:xfrm>
        </p:grpSpPr>
        <p:grpSp>
          <p:nvGrpSpPr>
            <p:cNvPr id="25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7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9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实名制管理</a:t>
            </a:r>
            <a:r>
              <a:rPr lang="en-US" altLang="zh-CN" dirty="0"/>
              <a:t>——</a:t>
            </a:r>
            <a:r>
              <a:rPr lang="zh-CN" altLang="en-US" dirty="0"/>
              <a:t>人员离场管理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97159" y="1395987"/>
            <a:ext cx="3262432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b="1" dirty="0">
                <a:solidFill>
                  <a:srgbClr val="4645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点击离场，确认人员后点击下一步</a:t>
            </a:r>
          </a:p>
        </p:txBody>
      </p:sp>
      <p:grpSp>
        <p:nvGrpSpPr>
          <p:cNvPr id="37" name="íṣlîḑê"/>
          <p:cNvGrpSpPr/>
          <p:nvPr/>
        </p:nvGrpSpPr>
        <p:grpSpPr>
          <a:xfrm>
            <a:off x="5413080" y="2140413"/>
            <a:ext cx="2018715" cy="4010270"/>
            <a:chOff x="5270882" y="2061548"/>
            <a:chExt cx="1650236" cy="3324083"/>
          </a:xfrm>
        </p:grpSpPr>
        <p:grpSp>
          <p:nvGrpSpPr>
            <p:cNvPr id="38" name="íṥļiďé"/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40" name="ï$ļídê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42" name="ísḷîḋe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íṡḷîḋê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ïşľîḓè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í$ľiď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îṩ1îďe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iṧľîdè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íSḻíḋè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îşḷiďé"/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solidFill>
                <a:srgbClr val="000000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</p:grpSp>
      <p:pic>
        <p:nvPicPr>
          <p:cNvPr id="35" name="图片 34"/>
          <p:cNvPicPr/>
          <p:nvPr/>
        </p:nvPicPr>
        <p:blipFill>
          <a:blip r:embed="rId2"/>
          <a:stretch>
            <a:fillRect/>
          </a:stretch>
        </p:blipFill>
        <p:spPr>
          <a:xfrm>
            <a:off x="2108775" y="2452617"/>
            <a:ext cx="1822284" cy="32283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图片 50"/>
          <p:cNvPicPr/>
          <p:nvPr/>
        </p:nvPicPr>
        <p:blipFill>
          <a:blip r:embed="rId3"/>
          <a:stretch>
            <a:fillRect/>
          </a:stretch>
        </p:blipFill>
        <p:spPr>
          <a:xfrm>
            <a:off x="5514342" y="2464750"/>
            <a:ext cx="1825830" cy="31943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8" name="矩形 47"/>
          <p:cNvSpPr/>
          <p:nvPr/>
        </p:nvSpPr>
        <p:spPr>
          <a:xfrm>
            <a:off x="617851" y="1470135"/>
            <a:ext cx="216648" cy="232877"/>
          </a:xfrm>
          <a:prstGeom prst="rect">
            <a:avLst/>
          </a:prstGeom>
          <a:solidFill>
            <a:srgbClr val="46457A"/>
          </a:solidFill>
          <a:ln>
            <a:solidFill>
              <a:srgbClr val="464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4276AA"/>
      </a:accent1>
      <a:accent2>
        <a:srgbClr val="1689A0"/>
      </a:accent2>
      <a:accent3>
        <a:srgbClr val="3FA692"/>
      </a:accent3>
      <a:accent4>
        <a:srgbClr val="5167A4"/>
      </a:accent4>
      <a:accent5>
        <a:srgbClr val="5E5CA2"/>
      </a:accent5>
      <a:accent6>
        <a:srgbClr val="7683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11</TotalTime>
  <Words>605</Words>
  <Application>WPS 演示</Application>
  <PresentationFormat>全屏显示(4:3)</PresentationFormat>
  <Paragraphs>99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主题5</vt:lpstr>
      <vt:lpstr>两江新区智慧工地 应用培训</vt:lpstr>
      <vt:lpstr>系统操作——实名制管理</vt:lpstr>
      <vt:lpstr>实名制管理 平安卡信息采集功能升级</vt:lpstr>
      <vt:lpstr>实名制管理——人员信息采集</vt:lpstr>
      <vt:lpstr>实名制管理——人员信息采集</vt:lpstr>
      <vt:lpstr>实名制管理——人员信息采集</vt:lpstr>
      <vt:lpstr>实名制管理——人员信息采集</vt:lpstr>
      <vt:lpstr>实名制管理——人员离场管理</vt:lpstr>
      <vt:lpstr>实名制管理——人员离场管理</vt:lpstr>
      <vt:lpstr>实名制管理——人员离场管理</vt:lpstr>
      <vt:lpstr>系统操作——考勤管理</vt:lpstr>
      <vt:lpstr>施工现场考勤管理 施工现场农民工考勤优化</vt:lpstr>
      <vt:lpstr>现场工人考勤</vt:lpstr>
      <vt:lpstr>考勤结果查看</vt:lpstr>
      <vt:lpstr>管理人员考勤打卡</vt:lpstr>
      <vt:lpstr>系统操作——农民工工资管理</vt:lpstr>
      <vt:lpstr>农民工工资专户及银行代发 实现专户数据对接</vt:lpstr>
      <vt:lpstr>农民工工资管理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微软用户</cp:lastModifiedBy>
  <cp:revision>92</cp:revision>
  <cp:lastPrinted>2018-02-05T16:00:00Z</cp:lastPrinted>
  <dcterms:created xsi:type="dcterms:W3CDTF">2018-02-05T16:00:00Z</dcterms:created>
  <dcterms:modified xsi:type="dcterms:W3CDTF">2018-08-16T06:58:13Z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2052-11.1.0.7720</vt:lpwstr>
  </property>
</Properties>
</file>